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6"/>
  </p:notesMasterIdLst>
  <p:sldIdLst>
    <p:sldId id="825" r:id="rId2"/>
    <p:sldId id="999" r:id="rId3"/>
    <p:sldId id="2168" r:id="rId4"/>
    <p:sldId id="2169" r:id="rId5"/>
    <p:sldId id="2170" r:id="rId6"/>
    <p:sldId id="2171" r:id="rId7"/>
    <p:sldId id="2172" r:id="rId8"/>
    <p:sldId id="2173" r:id="rId9"/>
    <p:sldId id="2174" r:id="rId10"/>
    <p:sldId id="2175" r:id="rId11"/>
    <p:sldId id="2176" r:id="rId12"/>
    <p:sldId id="2177" r:id="rId13"/>
    <p:sldId id="2178" r:id="rId14"/>
    <p:sldId id="2179" r:id="rId15"/>
    <p:sldId id="2180" r:id="rId16"/>
    <p:sldId id="2181" r:id="rId17"/>
    <p:sldId id="2182" r:id="rId18"/>
    <p:sldId id="2183" r:id="rId19"/>
    <p:sldId id="2184" r:id="rId20"/>
    <p:sldId id="2185" r:id="rId21"/>
    <p:sldId id="2186" r:id="rId22"/>
    <p:sldId id="2187" r:id="rId23"/>
    <p:sldId id="2188" r:id="rId24"/>
    <p:sldId id="2189" r:id="rId25"/>
    <p:sldId id="2190" r:id="rId26"/>
    <p:sldId id="2191" r:id="rId27"/>
    <p:sldId id="2192" r:id="rId28"/>
    <p:sldId id="2193" r:id="rId29"/>
    <p:sldId id="2194" r:id="rId30"/>
    <p:sldId id="2195" r:id="rId31"/>
    <p:sldId id="2196" r:id="rId32"/>
    <p:sldId id="2197" r:id="rId33"/>
    <p:sldId id="2198" r:id="rId34"/>
    <p:sldId id="2199" r:id="rId35"/>
    <p:sldId id="2200" r:id="rId36"/>
    <p:sldId id="2201" r:id="rId37"/>
    <p:sldId id="2202" r:id="rId38"/>
    <p:sldId id="2203" r:id="rId39"/>
    <p:sldId id="2204" r:id="rId40"/>
    <p:sldId id="2205" r:id="rId41"/>
    <p:sldId id="2206" r:id="rId42"/>
    <p:sldId id="2207" r:id="rId43"/>
    <p:sldId id="2208" r:id="rId44"/>
    <p:sldId id="2209" r:id="rId45"/>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4821"/>
    <a:srgbClr val="03B90C"/>
    <a:srgbClr val="027407"/>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513" autoAdjust="0"/>
    <p:restoredTop sz="94624" autoAdjust="0"/>
  </p:normalViewPr>
  <p:slideViewPr>
    <p:cSldViewPr>
      <p:cViewPr>
        <p:scale>
          <a:sx n="71" d="100"/>
          <a:sy n="71" d="100"/>
        </p:scale>
        <p:origin x="-108" y="366"/>
      </p:cViewPr>
      <p:guideLst>
        <p:guide orient="horz" pos="2160"/>
        <p:guide pos="2880"/>
      </p:guideLst>
    </p:cSldViewPr>
  </p:slideViewPr>
  <p:outlineViewPr>
    <p:cViewPr>
      <p:scale>
        <a:sx n="33" d="100"/>
        <a:sy n="33" d="100"/>
      </p:scale>
      <p:origin x="0" y="22608"/>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ZA"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ABE9A2BD-4286-4809-9F27-7A68D66BAD1B}" type="datetimeFigureOut">
              <a:rPr lang="en-ZA"/>
              <a:pPr>
                <a:defRPr/>
              </a:pPr>
              <a:t>2014-03-01</a:t>
            </a:fld>
            <a:endParaRPr lang="en-ZA"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ZA" noProof="0" dirty="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ZA" noProof="0" smtClean="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ZA"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40D904ED-2051-4F86-9D42-4C5A704E37C9}" type="slidenum">
              <a:rPr lang="en-ZA"/>
              <a:pPr>
                <a:defRPr/>
              </a:pPr>
              <a:t>‹#›</a:t>
            </a:fld>
            <a:endParaRPr lang="en-ZA"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90" name="Rectangle 9"/>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0D2E1F2-39F8-4D26-9105-1061E30C5BFE}" type="slidenum">
              <a:rPr lang="en-US" smtClean="0"/>
              <a:pPr fontAlgn="base">
                <a:spcBef>
                  <a:spcPct val="0"/>
                </a:spcBef>
                <a:spcAft>
                  <a:spcPct val="0"/>
                </a:spcAft>
                <a:defRPr/>
              </a:pPr>
              <a:t>1</a:t>
            </a:fld>
            <a:endParaRPr lang="en-US" dirty="0" smtClean="0"/>
          </a:p>
        </p:txBody>
      </p:sp>
      <p:sp>
        <p:nvSpPr>
          <p:cNvPr id="46083" name="Text Box 1"/>
          <p:cNvSpPr txBox="1">
            <a:spLocks noChangeArrowheads="1"/>
          </p:cNvSpPr>
          <p:nvPr/>
        </p:nvSpPr>
        <p:spPr bwMode="auto">
          <a:xfrm>
            <a:off x="1143001" y="685800"/>
            <a:ext cx="4572000" cy="3429000"/>
          </a:xfrm>
          <a:prstGeom prst="rect">
            <a:avLst/>
          </a:prstGeom>
          <a:solidFill>
            <a:srgbClr val="FFFFFF"/>
          </a:solidFill>
          <a:ln w="9525">
            <a:solidFill>
              <a:srgbClr val="000000"/>
            </a:solidFill>
            <a:miter lim="800000"/>
            <a:headEnd/>
            <a:tailEnd/>
          </a:ln>
        </p:spPr>
        <p:txBody>
          <a:bodyPr wrap="none" lIns="91431" tIns="45716" rIns="91431" bIns="45716" anchor="ctr"/>
          <a:lstStyle/>
          <a:p>
            <a:endParaRPr lang="en-ZA" dirty="0">
              <a:latin typeface="Calibri" pitchFamily="34" charset="0"/>
            </a:endParaRPr>
          </a:p>
        </p:txBody>
      </p:sp>
      <p:sp>
        <p:nvSpPr>
          <p:cNvPr id="46084" name="Rectangle 2"/>
          <p:cNvSpPr>
            <a:spLocks noGrp="1" noChangeArrowheads="1"/>
          </p:cNvSpPr>
          <p:nvPr>
            <p:ph type="body"/>
          </p:nvPr>
        </p:nvSpPr>
        <p:spPr bwMode="auto">
          <a:xfrm>
            <a:off x="685801" y="4343400"/>
            <a:ext cx="5483225" cy="4205288"/>
          </a:xfrm>
          <a:noFill/>
        </p:spPr>
        <p:txBody>
          <a:bodyPr wrap="none" numCol="1" anchor="ctr" anchorCtr="0" compatLnSpc="1">
            <a:prstTxWarp prst="textNoShape">
              <a:avLst/>
            </a:prstTxWarp>
          </a:bodyPr>
          <a:lstStyle/>
          <a:p>
            <a:pPr eaLnBrk="1" hangingPunct="1">
              <a:spcBef>
                <a:spcPct val="0"/>
              </a:spcBef>
            </a:pPr>
            <a:endParaRPr lang="en-ZA" dirty="0"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Z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accent4">
                    <a:lumMod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ZA" dirty="0"/>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757FE7B4-5ECE-4941-A25E-1C41B54B892F}" type="slidenum">
              <a:rPr lang="en-ZA"/>
              <a:pPr>
                <a:defRPr/>
              </a:pPr>
              <a:t>‹#›</a:t>
            </a:fld>
            <a:endParaRPr lang="en-ZA" dirty="0"/>
          </a:p>
        </p:txBody>
      </p:sp>
      <p:pic>
        <p:nvPicPr>
          <p:cNvPr id="8" name="Picture 7" descr="Chodesh Large.png"/>
          <p:cNvPicPr>
            <a:picLocks noChangeAspect="1"/>
          </p:cNvPicPr>
          <p:nvPr userDrawn="1"/>
        </p:nvPicPr>
        <p:blipFill>
          <a:blip r:embed="rId2" cstate="print"/>
          <a:stretch>
            <a:fillRect/>
          </a:stretch>
        </p:blipFill>
        <p:spPr>
          <a:xfrm>
            <a:off x="3071" y="5976664"/>
            <a:ext cx="1040537" cy="836712"/>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effectLst/>
              </a:defRPr>
            </a:lvl1pPr>
          </a:lstStyle>
          <a:p>
            <a:r>
              <a:rPr lang="en-US" dirty="0" smtClean="0"/>
              <a:t>Click to edit Master title style</a:t>
            </a:r>
            <a:endParaRPr lang="en-ZA" dirty="0"/>
          </a:p>
        </p:txBody>
      </p:sp>
      <p:sp>
        <p:nvSpPr>
          <p:cNvPr id="3" name="Vertical Text Placeholder 2"/>
          <p:cNvSpPr>
            <a:spLocks noGrp="1"/>
          </p:cNvSpPr>
          <p:nvPr>
            <p:ph type="body" orient="vert" idx="1"/>
          </p:nvPr>
        </p:nvSpPr>
        <p:spPr/>
        <p:txBody>
          <a:bodyPr vert="eaVert"/>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ZA" dirty="0"/>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B0820F97-FF06-4581-9DA4-2A6999DFDD4A}" type="slidenum">
              <a:rPr lang="en-ZA"/>
              <a:pPr>
                <a:defRPr/>
              </a:pPr>
              <a:t>‹#›</a:t>
            </a:fld>
            <a:endParaRPr lang="en-ZA"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Z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6899015C-B02B-4F12-890C-22208D085126}" type="slidenum">
              <a:rPr lang="en-ZA"/>
              <a:pPr>
                <a:defRPr/>
              </a:pPr>
              <a:t>‹#›</a:t>
            </a:fld>
            <a:endParaRPr lang="en-ZA"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4838" cy="1138237"/>
          </a:xfrm>
        </p:spPr>
        <p:txBody>
          <a:bodyPr/>
          <a:lstStyle>
            <a:lvl1pPr>
              <a:defRPr>
                <a:solidFill>
                  <a:schemeClr val="accent3">
                    <a:lumMod val="75000"/>
                  </a:schemeClr>
                </a:solidFill>
              </a:defRPr>
            </a:lvl1pPr>
          </a:lstStyle>
          <a:p>
            <a:r>
              <a:rPr lang="en-US" dirty="0" smtClean="0"/>
              <a:t>Click to edit Master title style</a:t>
            </a:r>
            <a:endParaRPr lang="en-ZA" dirty="0"/>
          </a:p>
        </p:txBody>
      </p:sp>
      <p:sp>
        <p:nvSpPr>
          <p:cNvPr id="3" name="Date Placeholder 2"/>
          <p:cNvSpPr>
            <a:spLocks noGrp="1"/>
          </p:cNvSpPr>
          <p:nvPr>
            <p:ph type="dt" idx="10"/>
          </p:nvPr>
        </p:nvSpPr>
        <p:spPr>
          <a:xfrm>
            <a:off x="457200" y="6278563"/>
            <a:ext cx="2128838" cy="452437"/>
          </a:xfrm>
        </p:spPr>
        <p:txBody>
          <a:bodyPr/>
          <a:lstStyle>
            <a:lvl1pPr>
              <a:defRPr/>
            </a:lvl1pPr>
          </a:lstStyle>
          <a:p>
            <a:pPr>
              <a:defRPr/>
            </a:pPr>
            <a:endParaRPr lang="en-US" dirty="0"/>
          </a:p>
        </p:txBody>
      </p:sp>
      <p:sp>
        <p:nvSpPr>
          <p:cNvPr id="4" name="Footer Placeholder 3"/>
          <p:cNvSpPr>
            <a:spLocks noGrp="1"/>
          </p:cNvSpPr>
          <p:nvPr>
            <p:ph type="ftr" idx="11"/>
          </p:nvPr>
        </p:nvSpPr>
        <p:spPr>
          <a:xfrm>
            <a:off x="3124200" y="6278563"/>
            <a:ext cx="2890838" cy="452437"/>
          </a:xfrm>
        </p:spPr>
        <p:txBody>
          <a:bodyPr/>
          <a:lstStyle>
            <a:lvl1pPr>
              <a:defRPr/>
            </a:lvl1pPr>
          </a:lstStyle>
          <a:p>
            <a:pPr>
              <a:defRPr/>
            </a:pPr>
            <a:endParaRPr lang="en-ZA" dirty="0"/>
          </a:p>
        </p:txBody>
      </p:sp>
      <p:sp>
        <p:nvSpPr>
          <p:cNvPr id="5" name="Slide Number Placeholder 4"/>
          <p:cNvSpPr>
            <a:spLocks noGrp="1"/>
          </p:cNvSpPr>
          <p:nvPr>
            <p:ph type="sldNum" idx="12"/>
          </p:nvPr>
        </p:nvSpPr>
        <p:spPr>
          <a:xfrm>
            <a:off x="6553200" y="6278563"/>
            <a:ext cx="2128838" cy="452437"/>
          </a:xfrm>
        </p:spPr>
        <p:txBody>
          <a:bodyPr/>
          <a:lstStyle>
            <a:lvl1pPr>
              <a:defRPr/>
            </a:lvl1pPr>
          </a:lstStyle>
          <a:p>
            <a:pPr>
              <a:defRPr/>
            </a:pPr>
            <a:fld id="{E81DA09B-A993-411C-A6BC-479434076786}" type="slidenum">
              <a:rPr lang="en-ZA"/>
              <a:pPr>
                <a:defRPr/>
              </a:pPr>
              <a:t>‹#›</a:t>
            </a:fld>
            <a:endParaRPr lang="en-ZA" dirty="0"/>
          </a:p>
        </p:txBody>
      </p:sp>
      <p:pic>
        <p:nvPicPr>
          <p:cNvPr id="7" name="Picture 6" descr="Chodesh Large.png"/>
          <p:cNvPicPr>
            <a:picLocks noChangeAspect="1"/>
          </p:cNvPicPr>
          <p:nvPr userDrawn="1"/>
        </p:nvPicPr>
        <p:blipFill>
          <a:blip r:embed="rId2" cstate="print"/>
          <a:stretch>
            <a:fillRect/>
          </a:stretch>
        </p:blipFill>
        <p:spPr>
          <a:xfrm>
            <a:off x="3071" y="5976664"/>
            <a:ext cx="1040537" cy="836712"/>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4">
                    <a:lumMod val="50000"/>
                  </a:schemeClr>
                </a:solidFill>
              </a:defRPr>
            </a:lvl1pPr>
          </a:lstStyle>
          <a:p>
            <a:r>
              <a:rPr lang="en-US" dirty="0" smtClean="0"/>
              <a:t>Click to edit Master title style</a:t>
            </a:r>
            <a:endParaRPr lang="en-ZA" dirty="0"/>
          </a:p>
        </p:txBody>
      </p:sp>
      <p:sp>
        <p:nvSpPr>
          <p:cNvPr id="3" name="Content Placeholder 2"/>
          <p:cNvSpPr>
            <a:spLocks noGrp="1"/>
          </p:cNvSpPr>
          <p:nvPr>
            <p:ph idx="1"/>
          </p:nvPr>
        </p:nvSpPr>
        <p:spPr>
          <a:xfrm>
            <a:off x="457200" y="1600200"/>
            <a:ext cx="8229600" cy="5257800"/>
          </a:xfrm>
        </p:spPr>
        <p:txBody>
          <a:bodyPr>
            <a:normAutofit/>
          </a:bodyPr>
          <a:lstStyle>
            <a:lvl1pPr>
              <a:buNone/>
              <a:defRPr sz="2200" b="0" cap="none" spc="0">
                <a:ln w="1905"/>
                <a:solidFill>
                  <a:schemeClr val="accent4">
                    <a:lumMod val="50000"/>
                  </a:schemeClr>
                </a:solidFill>
                <a:effectLst>
                  <a:innerShdw blurRad="69850" dist="43180" dir="5400000">
                    <a:srgbClr val="000000">
                      <a:alpha val="65000"/>
                    </a:srgbClr>
                  </a:innerShdw>
                </a:effectLst>
              </a:defRPr>
            </a:lvl1pPr>
            <a:lvl2pPr>
              <a:buNone/>
              <a:defRPr sz="2200" b="0" cap="none" spc="0">
                <a:ln w="1905"/>
                <a:solidFill>
                  <a:schemeClr val="accent4">
                    <a:lumMod val="50000"/>
                  </a:schemeClr>
                </a:solidFill>
                <a:effectLst>
                  <a:innerShdw blurRad="69850" dist="43180" dir="5400000">
                    <a:srgbClr val="000000">
                      <a:alpha val="65000"/>
                    </a:srgbClr>
                  </a:innerShdw>
                </a:effectLst>
              </a:defRPr>
            </a:lvl2pPr>
            <a:lvl3pPr>
              <a:buNone/>
              <a:defRPr sz="2200" b="0" cap="none" spc="0">
                <a:ln w="1905"/>
                <a:solidFill>
                  <a:schemeClr val="accent4">
                    <a:lumMod val="50000"/>
                  </a:schemeClr>
                </a:solidFill>
                <a:effectLst>
                  <a:innerShdw blurRad="69850" dist="43180" dir="5400000">
                    <a:srgbClr val="000000">
                      <a:alpha val="65000"/>
                    </a:srgbClr>
                  </a:innerShdw>
                </a:effectLst>
              </a:defRPr>
            </a:lvl3pPr>
            <a:lvl4pPr>
              <a:buNone/>
              <a:defRPr sz="2200" b="0" cap="none" spc="0">
                <a:ln w="1905"/>
                <a:solidFill>
                  <a:schemeClr val="accent4">
                    <a:lumMod val="50000"/>
                  </a:schemeClr>
                </a:solidFill>
                <a:effectLst>
                  <a:innerShdw blurRad="69850" dist="43180" dir="5400000">
                    <a:srgbClr val="000000">
                      <a:alpha val="65000"/>
                    </a:srgbClr>
                  </a:innerShdw>
                </a:effectLst>
              </a:defRPr>
            </a:lvl4pPr>
            <a:lvl5pPr>
              <a:buNone/>
              <a:defRPr sz="2200" b="0" cap="none" spc="0">
                <a:ln w="1905"/>
                <a:solidFill>
                  <a:schemeClr val="accent4">
                    <a:lumMod val="50000"/>
                  </a:schemeClr>
                </a:solidFill>
                <a:effectLst>
                  <a:innerShdw blurRad="69850" dist="43180" dir="5400000">
                    <a:srgbClr val="000000">
                      <a:alpha val="65000"/>
                    </a:srgbClr>
                  </a:innerShdw>
                </a:effectLs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715B7D16-8FAD-4D2D-B977-107333E7495D}" type="slidenum">
              <a:rPr lang="en-ZA"/>
              <a:pPr>
                <a:defRPr/>
              </a:pPr>
              <a:t>‹#›</a:t>
            </a:fld>
            <a:endParaRPr lang="en-ZA" dirty="0"/>
          </a:p>
        </p:txBody>
      </p:sp>
      <p:pic>
        <p:nvPicPr>
          <p:cNvPr id="7" name="Picture 6" descr="Chodesh Large.png"/>
          <p:cNvPicPr>
            <a:picLocks noChangeAspect="1"/>
          </p:cNvPicPr>
          <p:nvPr userDrawn="1"/>
        </p:nvPicPr>
        <p:blipFill>
          <a:blip r:embed="rId2" cstate="print"/>
          <a:stretch>
            <a:fillRect/>
          </a:stretch>
        </p:blipFill>
        <p:spPr>
          <a:xfrm>
            <a:off x="3071" y="5976664"/>
            <a:ext cx="1040537" cy="836712"/>
          </a:xfrm>
          <a:prstGeom prst="rect">
            <a:avLst/>
          </a:prstGeom>
        </p:spPr>
      </p:pic>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Z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EDC6A61B-BE74-4F9D-A512-535F7656D147}" type="slidenum">
              <a:rPr lang="en-ZA"/>
              <a:pPr>
                <a:defRPr/>
              </a:pPr>
              <a:t>‹#›</a:t>
            </a:fld>
            <a:endParaRPr lang="en-ZA"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Date Placeholder 3"/>
          <p:cNvSpPr>
            <a:spLocks noGrp="1"/>
          </p:cNvSpPr>
          <p:nvPr>
            <p:ph type="dt" sz="half" idx="10"/>
          </p:nvPr>
        </p:nvSpPr>
        <p:spPr/>
        <p:txBody>
          <a:bodyPr/>
          <a:lstStyle>
            <a:lvl1pPr>
              <a:defRPr/>
            </a:lvl1pPr>
          </a:lstStyle>
          <a:p>
            <a:pPr>
              <a:defRPr/>
            </a:pPr>
            <a:endParaRPr lang="en-ZA" dirty="0"/>
          </a:p>
        </p:txBody>
      </p:sp>
      <p:sp>
        <p:nvSpPr>
          <p:cNvPr id="6" name="Footer Placeholder 4"/>
          <p:cNvSpPr>
            <a:spLocks noGrp="1"/>
          </p:cNvSpPr>
          <p:nvPr>
            <p:ph type="ftr" sz="quarter" idx="11"/>
          </p:nvPr>
        </p:nvSpPr>
        <p:spPr/>
        <p:txBody>
          <a:bodyPr/>
          <a:lstStyle>
            <a:lvl1pPr>
              <a:defRPr/>
            </a:lvl1pPr>
          </a:lstStyle>
          <a:p>
            <a:pPr>
              <a:defRPr/>
            </a:pPr>
            <a:endParaRPr lang="en-ZA" dirty="0"/>
          </a:p>
        </p:txBody>
      </p:sp>
      <p:sp>
        <p:nvSpPr>
          <p:cNvPr id="7" name="Slide Number Placeholder 5"/>
          <p:cNvSpPr>
            <a:spLocks noGrp="1"/>
          </p:cNvSpPr>
          <p:nvPr>
            <p:ph type="sldNum" sz="quarter" idx="12"/>
          </p:nvPr>
        </p:nvSpPr>
        <p:spPr/>
        <p:txBody>
          <a:bodyPr/>
          <a:lstStyle>
            <a:lvl1pPr>
              <a:defRPr/>
            </a:lvl1pPr>
          </a:lstStyle>
          <a:p>
            <a:pPr>
              <a:defRPr/>
            </a:pPr>
            <a:fld id="{F8A273C6-BAE1-4514-94C2-FC9BDD7B8429}" type="slidenum">
              <a:rPr lang="en-ZA"/>
              <a:pPr>
                <a:defRPr/>
              </a:pPr>
              <a:t>‹#›</a:t>
            </a:fld>
            <a:endParaRPr lang="en-ZA"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Z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7" name="Date Placeholder 3"/>
          <p:cNvSpPr>
            <a:spLocks noGrp="1"/>
          </p:cNvSpPr>
          <p:nvPr>
            <p:ph type="dt" sz="half" idx="10"/>
          </p:nvPr>
        </p:nvSpPr>
        <p:spPr/>
        <p:txBody>
          <a:bodyPr/>
          <a:lstStyle>
            <a:lvl1pPr>
              <a:defRPr/>
            </a:lvl1pPr>
          </a:lstStyle>
          <a:p>
            <a:pPr>
              <a:defRPr/>
            </a:pPr>
            <a:endParaRPr lang="en-ZA" dirty="0"/>
          </a:p>
        </p:txBody>
      </p:sp>
      <p:sp>
        <p:nvSpPr>
          <p:cNvPr id="8" name="Footer Placeholder 4"/>
          <p:cNvSpPr>
            <a:spLocks noGrp="1"/>
          </p:cNvSpPr>
          <p:nvPr>
            <p:ph type="ftr" sz="quarter" idx="11"/>
          </p:nvPr>
        </p:nvSpPr>
        <p:spPr/>
        <p:txBody>
          <a:bodyPr/>
          <a:lstStyle>
            <a:lvl1pPr>
              <a:defRPr/>
            </a:lvl1pPr>
          </a:lstStyle>
          <a:p>
            <a:pPr>
              <a:defRPr/>
            </a:pPr>
            <a:endParaRPr lang="en-ZA" dirty="0"/>
          </a:p>
        </p:txBody>
      </p:sp>
      <p:sp>
        <p:nvSpPr>
          <p:cNvPr id="9" name="Slide Number Placeholder 5"/>
          <p:cNvSpPr>
            <a:spLocks noGrp="1"/>
          </p:cNvSpPr>
          <p:nvPr>
            <p:ph type="sldNum" sz="quarter" idx="12"/>
          </p:nvPr>
        </p:nvSpPr>
        <p:spPr/>
        <p:txBody>
          <a:bodyPr/>
          <a:lstStyle>
            <a:lvl1pPr>
              <a:defRPr/>
            </a:lvl1pPr>
          </a:lstStyle>
          <a:p>
            <a:pPr>
              <a:defRPr/>
            </a:pPr>
            <a:fld id="{DD545F93-246A-4563-ABE3-4D7CC6E501BC}" type="slidenum">
              <a:rPr lang="en-ZA"/>
              <a:pPr>
                <a:defRPr/>
              </a:pPr>
              <a:t>‹#›</a:t>
            </a:fld>
            <a:endParaRPr lang="en-ZA"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effectLst/>
        </p:spPr>
        <p:txBody>
          <a:bodyPr/>
          <a:lstStyle>
            <a:lvl1pPr>
              <a:defRPr>
                <a:effectLst/>
              </a:defRPr>
            </a:lvl1pPr>
          </a:lstStyle>
          <a:p>
            <a:r>
              <a:rPr lang="en-US" dirty="0" smtClean="0"/>
              <a:t>Click to edit Master title style</a:t>
            </a:r>
            <a:endParaRPr lang="en-ZA" dirty="0"/>
          </a:p>
        </p:txBody>
      </p:sp>
      <p:sp>
        <p:nvSpPr>
          <p:cNvPr id="3" name="Date Placeholder 3"/>
          <p:cNvSpPr>
            <a:spLocks noGrp="1"/>
          </p:cNvSpPr>
          <p:nvPr>
            <p:ph type="dt" sz="half" idx="10"/>
          </p:nvPr>
        </p:nvSpPr>
        <p:spPr/>
        <p:txBody>
          <a:bodyPr/>
          <a:lstStyle>
            <a:lvl1pPr>
              <a:defRPr/>
            </a:lvl1pPr>
          </a:lstStyle>
          <a:p>
            <a:pPr>
              <a:defRPr/>
            </a:pPr>
            <a:endParaRPr lang="en-ZA" dirty="0"/>
          </a:p>
        </p:txBody>
      </p:sp>
      <p:sp>
        <p:nvSpPr>
          <p:cNvPr id="4" name="Footer Placeholder 4"/>
          <p:cNvSpPr>
            <a:spLocks noGrp="1"/>
          </p:cNvSpPr>
          <p:nvPr>
            <p:ph type="ftr" sz="quarter" idx="11"/>
          </p:nvPr>
        </p:nvSpPr>
        <p:spPr/>
        <p:txBody>
          <a:bodyPr/>
          <a:lstStyle>
            <a:lvl1pPr>
              <a:defRPr/>
            </a:lvl1pPr>
          </a:lstStyle>
          <a:p>
            <a:pPr>
              <a:defRPr/>
            </a:pPr>
            <a:endParaRPr lang="en-ZA" dirty="0"/>
          </a:p>
        </p:txBody>
      </p:sp>
      <p:sp>
        <p:nvSpPr>
          <p:cNvPr id="5" name="Slide Number Placeholder 5"/>
          <p:cNvSpPr>
            <a:spLocks noGrp="1"/>
          </p:cNvSpPr>
          <p:nvPr>
            <p:ph type="sldNum" sz="quarter" idx="12"/>
          </p:nvPr>
        </p:nvSpPr>
        <p:spPr/>
        <p:txBody>
          <a:bodyPr/>
          <a:lstStyle>
            <a:lvl1pPr>
              <a:defRPr/>
            </a:lvl1pPr>
          </a:lstStyle>
          <a:p>
            <a:pPr>
              <a:defRPr/>
            </a:pPr>
            <a:fld id="{EDAFA3F2-621D-4625-A77F-F7300D5B5CF8}" type="slidenum">
              <a:rPr lang="en-ZA"/>
              <a:pPr>
                <a:defRPr/>
              </a:pPr>
              <a:t>‹#›</a:t>
            </a:fld>
            <a:endParaRPr lang="en-ZA"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ZA" dirty="0"/>
          </a:p>
        </p:txBody>
      </p:sp>
      <p:sp>
        <p:nvSpPr>
          <p:cNvPr id="3" name="Footer Placeholder 4"/>
          <p:cNvSpPr>
            <a:spLocks noGrp="1"/>
          </p:cNvSpPr>
          <p:nvPr>
            <p:ph type="ftr" sz="quarter" idx="11"/>
          </p:nvPr>
        </p:nvSpPr>
        <p:spPr/>
        <p:txBody>
          <a:bodyPr/>
          <a:lstStyle>
            <a:lvl1pPr>
              <a:defRPr/>
            </a:lvl1pPr>
          </a:lstStyle>
          <a:p>
            <a:pPr>
              <a:defRPr/>
            </a:pPr>
            <a:endParaRPr lang="en-ZA" dirty="0"/>
          </a:p>
        </p:txBody>
      </p:sp>
      <p:sp>
        <p:nvSpPr>
          <p:cNvPr id="4" name="Slide Number Placeholder 5"/>
          <p:cNvSpPr>
            <a:spLocks noGrp="1"/>
          </p:cNvSpPr>
          <p:nvPr>
            <p:ph type="sldNum" sz="quarter" idx="12"/>
          </p:nvPr>
        </p:nvSpPr>
        <p:spPr/>
        <p:txBody>
          <a:bodyPr/>
          <a:lstStyle>
            <a:lvl1pPr>
              <a:defRPr/>
            </a:lvl1pPr>
          </a:lstStyle>
          <a:p>
            <a:pPr>
              <a:defRPr/>
            </a:pPr>
            <a:fld id="{D1EC61A1-0C89-4EBE-896F-443F0F11980F}" type="slidenum">
              <a:rPr lang="en-ZA"/>
              <a:pPr>
                <a:defRPr/>
              </a:pPr>
              <a:t>‹#›</a:t>
            </a:fld>
            <a:endParaRPr lang="en-ZA"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Z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ZA" dirty="0"/>
          </a:p>
        </p:txBody>
      </p:sp>
      <p:sp>
        <p:nvSpPr>
          <p:cNvPr id="6" name="Footer Placeholder 4"/>
          <p:cNvSpPr>
            <a:spLocks noGrp="1"/>
          </p:cNvSpPr>
          <p:nvPr>
            <p:ph type="ftr" sz="quarter" idx="11"/>
          </p:nvPr>
        </p:nvSpPr>
        <p:spPr/>
        <p:txBody>
          <a:bodyPr/>
          <a:lstStyle>
            <a:lvl1pPr>
              <a:defRPr/>
            </a:lvl1pPr>
          </a:lstStyle>
          <a:p>
            <a:pPr>
              <a:defRPr/>
            </a:pPr>
            <a:endParaRPr lang="en-ZA" dirty="0"/>
          </a:p>
        </p:txBody>
      </p:sp>
      <p:sp>
        <p:nvSpPr>
          <p:cNvPr id="7" name="Slide Number Placeholder 5"/>
          <p:cNvSpPr>
            <a:spLocks noGrp="1"/>
          </p:cNvSpPr>
          <p:nvPr>
            <p:ph type="sldNum" sz="quarter" idx="12"/>
          </p:nvPr>
        </p:nvSpPr>
        <p:spPr/>
        <p:txBody>
          <a:bodyPr/>
          <a:lstStyle>
            <a:lvl1pPr>
              <a:defRPr/>
            </a:lvl1pPr>
          </a:lstStyle>
          <a:p>
            <a:pPr>
              <a:defRPr/>
            </a:pPr>
            <a:fld id="{EDFE7D3D-5C69-42F7-B4D1-FFEDE26BE084}" type="slidenum">
              <a:rPr lang="en-ZA"/>
              <a:pPr>
                <a:defRPr/>
              </a:pPr>
              <a:t>‹#›</a:t>
            </a:fld>
            <a:endParaRPr lang="en-ZA"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Z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ZA"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ZA" dirty="0"/>
          </a:p>
        </p:txBody>
      </p:sp>
      <p:sp>
        <p:nvSpPr>
          <p:cNvPr id="6" name="Footer Placeholder 4"/>
          <p:cNvSpPr>
            <a:spLocks noGrp="1"/>
          </p:cNvSpPr>
          <p:nvPr>
            <p:ph type="ftr" sz="quarter" idx="11"/>
          </p:nvPr>
        </p:nvSpPr>
        <p:spPr/>
        <p:txBody>
          <a:bodyPr/>
          <a:lstStyle>
            <a:lvl1pPr>
              <a:defRPr/>
            </a:lvl1pPr>
          </a:lstStyle>
          <a:p>
            <a:pPr>
              <a:defRPr/>
            </a:pPr>
            <a:endParaRPr lang="en-ZA" dirty="0"/>
          </a:p>
        </p:txBody>
      </p:sp>
      <p:sp>
        <p:nvSpPr>
          <p:cNvPr id="7" name="Slide Number Placeholder 5"/>
          <p:cNvSpPr>
            <a:spLocks noGrp="1"/>
          </p:cNvSpPr>
          <p:nvPr>
            <p:ph type="sldNum" sz="quarter" idx="12"/>
          </p:nvPr>
        </p:nvSpPr>
        <p:spPr/>
        <p:txBody>
          <a:bodyPr/>
          <a:lstStyle>
            <a:lvl1pPr>
              <a:defRPr/>
            </a:lvl1pPr>
          </a:lstStyle>
          <a:p>
            <a:pPr>
              <a:defRPr/>
            </a:pPr>
            <a:fld id="{4B65E6AA-999F-45CE-810B-270E8A911C40}" type="slidenum">
              <a:rPr lang="en-ZA"/>
              <a:pPr>
                <a:defRPr/>
              </a:pPr>
              <a:t>‹#›</a:t>
            </a:fld>
            <a:endParaRPr lang="en-ZA"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a:effectLst>
            <a:glow rad="63500">
              <a:schemeClr val="accent5">
                <a:satMod val="175000"/>
                <a:alpha val="40000"/>
              </a:schemeClr>
            </a:glow>
          </a:effectLst>
        </p:spPr>
        <p:txBody>
          <a:bodyPr vert="horz" lIns="91440" tIns="45720" rIns="91440" bIns="45720" rtlCol="0" anchor="ctr">
            <a:normAutofit/>
            <a:scene3d>
              <a:camera prst="orthographicFront"/>
              <a:lightRig rig="glow" dir="tl">
                <a:rot lat="0" lon="0" rev="5400000"/>
              </a:lightRig>
            </a:scene3d>
            <a:sp3d contourW="12700">
              <a:bevelT w="25400" h="25400"/>
              <a:contourClr>
                <a:schemeClr val="accent6">
                  <a:shade val="73000"/>
                </a:schemeClr>
              </a:contourClr>
            </a:sp3d>
          </a:bodyPr>
          <a:lstStyle/>
          <a:p>
            <a:r>
              <a:rPr lang="en-US" dirty="0" smtClean="0"/>
              <a:t>Click to edit Master title style</a:t>
            </a:r>
            <a:endParaRPr lang="en-ZA" dirty="0"/>
          </a:p>
        </p:txBody>
      </p:sp>
      <p:sp>
        <p:nvSpPr>
          <p:cNvPr id="3" name="Text Placeholder 2"/>
          <p:cNvSpPr>
            <a:spLocks noGrp="1"/>
          </p:cNvSpPr>
          <p:nvPr>
            <p:ph type="body" idx="1"/>
          </p:nvPr>
        </p:nvSpPr>
        <p:spPr>
          <a:xfrm>
            <a:off x="467544" y="1600200"/>
            <a:ext cx="8219256" cy="5257800"/>
          </a:xfrm>
          <a:prstGeom prst="rect">
            <a:avLst/>
          </a:prstGeom>
          <a:effectLst>
            <a:glow rad="63500">
              <a:srgbClr val="FFFF00">
                <a:alpha val="40000"/>
              </a:srgbClr>
            </a:glow>
          </a:effectLst>
        </p:spPr>
        <p:txBody>
          <a:bodyPr vert="horz" lIns="91440" tIns="45720" rIns="91440" bIns="45720" rtlCol="0">
            <a:normAutofit/>
          </a:bodyPr>
          <a:lstStyle/>
          <a:p>
            <a:pPr lvl="0"/>
            <a:endParaRPr lang="en-Z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endParaRPr lang="en-Z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Z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330956C2-FAE5-46F6-8224-5223E47ED471}" type="slidenum">
              <a:rPr lang="en-ZA" smtClean="0"/>
              <a:pPr>
                <a:defRPr/>
              </a:pPr>
              <a:t>‹#›</a:t>
            </a:fld>
            <a:endParaRPr lang="en-ZA" dirty="0"/>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iming>
    <p:tnLst>
      <p:par>
        <p:cTn id="1" dur="indefinite" restart="never" nodeType="tmRoot"/>
      </p:par>
    </p:tnLst>
  </p:timing>
  <p:hf hdr="0" ftr="0" dt="0"/>
  <p:txStyles>
    <p:titleStyle>
      <a:lvl1pPr algn="ctr" rtl="0" eaLnBrk="0" fontAlgn="base" hangingPunct="0">
        <a:spcBef>
          <a:spcPct val="0"/>
        </a:spcBef>
        <a:spcAft>
          <a:spcPct val="0"/>
        </a:spcAft>
        <a:defRPr sz="4400" b="1" kern="1200" cap="none" spc="0">
          <a:ln w="11430"/>
          <a:solidFill>
            <a:schemeClr val="accent4">
              <a:lumMod val="50000"/>
            </a:schemeClr>
          </a:solidFill>
          <a:effectLst>
            <a:outerShdw blurRad="80000" dist="40000" dir="5040000" algn="tl">
              <a:srgbClr val="000000">
                <a:alpha val="30000"/>
              </a:srgbClr>
            </a:outerShdw>
          </a:effectLst>
          <a:latin typeface="+mj-lt"/>
          <a:ea typeface="+mj-ea"/>
          <a:cs typeface="+mj-cs"/>
        </a:defRPr>
      </a:lvl1pPr>
      <a:lvl2pPr algn="ctr" rtl="0" eaLnBrk="0" fontAlgn="base" hangingPunct="0">
        <a:spcBef>
          <a:spcPct val="0"/>
        </a:spcBef>
        <a:spcAft>
          <a:spcPct val="0"/>
        </a:spcAft>
        <a:defRPr sz="4400" b="1">
          <a:solidFill>
            <a:schemeClr val="tx1"/>
          </a:solidFill>
          <a:latin typeface="Calibri" pitchFamily="34" charset="0"/>
        </a:defRPr>
      </a:lvl2pPr>
      <a:lvl3pPr algn="ctr" rtl="0" eaLnBrk="0" fontAlgn="base" hangingPunct="0">
        <a:spcBef>
          <a:spcPct val="0"/>
        </a:spcBef>
        <a:spcAft>
          <a:spcPct val="0"/>
        </a:spcAft>
        <a:defRPr sz="4400" b="1">
          <a:solidFill>
            <a:schemeClr val="tx1"/>
          </a:solidFill>
          <a:latin typeface="Calibri" pitchFamily="34" charset="0"/>
        </a:defRPr>
      </a:lvl3pPr>
      <a:lvl4pPr algn="ctr" rtl="0" eaLnBrk="0" fontAlgn="base" hangingPunct="0">
        <a:spcBef>
          <a:spcPct val="0"/>
        </a:spcBef>
        <a:spcAft>
          <a:spcPct val="0"/>
        </a:spcAft>
        <a:defRPr sz="4400" b="1">
          <a:solidFill>
            <a:schemeClr val="tx1"/>
          </a:solidFill>
          <a:latin typeface="Calibri" pitchFamily="34" charset="0"/>
        </a:defRPr>
      </a:lvl4pPr>
      <a:lvl5pPr algn="ctr" rtl="0" eaLnBrk="0" fontAlgn="base" hangingPunct="0">
        <a:spcBef>
          <a:spcPct val="0"/>
        </a:spcBef>
        <a:spcAft>
          <a:spcPct val="0"/>
        </a:spcAft>
        <a:defRPr sz="4400" b="1">
          <a:solidFill>
            <a:schemeClr val="tx1"/>
          </a:solidFill>
          <a:latin typeface="Calibri" pitchFamily="34" charset="0"/>
        </a:defRPr>
      </a:lvl5pPr>
      <a:lvl6pPr marL="457200" algn="ctr" rtl="0" fontAlgn="base">
        <a:spcBef>
          <a:spcPct val="0"/>
        </a:spcBef>
        <a:spcAft>
          <a:spcPct val="0"/>
        </a:spcAft>
        <a:defRPr sz="4400">
          <a:solidFill>
            <a:srgbClr val="75005F"/>
          </a:solidFill>
          <a:latin typeface="Calibri" pitchFamily="34" charset="0"/>
        </a:defRPr>
      </a:lvl6pPr>
      <a:lvl7pPr marL="914400" algn="ctr" rtl="0" fontAlgn="base">
        <a:spcBef>
          <a:spcPct val="0"/>
        </a:spcBef>
        <a:spcAft>
          <a:spcPct val="0"/>
        </a:spcAft>
        <a:defRPr sz="4400">
          <a:solidFill>
            <a:srgbClr val="75005F"/>
          </a:solidFill>
          <a:latin typeface="Calibri" pitchFamily="34" charset="0"/>
        </a:defRPr>
      </a:lvl7pPr>
      <a:lvl8pPr marL="1371600" algn="ctr" rtl="0" fontAlgn="base">
        <a:spcBef>
          <a:spcPct val="0"/>
        </a:spcBef>
        <a:spcAft>
          <a:spcPct val="0"/>
        </a:spcAft>
        <a:defRPr sz="4400">
          <a:solidFill>
            <a:srgbClr val="75005F"/>
          </a:solidFill>
          <a:latin typeface="Calibri" pitchFamily="34" charset="0"/>
        </a:defRPr>
      </a:lvl8pPr>
      <a:lvl9pPr marL="1828800" algn="ctr" rtl="0" fontAlgn="base">
        <a:spcBef>
          <a:spcPct val="0"/>
        </a:spcBef>
        <a:spcAft>
          <a:spcPct val="0"/>
        </a:spcAft>
        <a:defRPr sz="4400">
          <a:solidFill>
            <a:srgbClr val="75005F"/>
          </a:solidFill>
          <a:latin typeface="Calibri" pitchFamily="34" charset="0"/>
        </a:defRPr>
      </a:lvl9pPr>
    </p:titleStyle>
    <p:bodyStyle>
      <a:lvl1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1pPr>
      <a:lvl2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2pPr>
      <a:lvl3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3pPr>
      <a:lvl4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4pPr>
      <a:lvl5pPr marL="0" indent="0" algn="just" rtl="0" eaLnBrk="0" fontAlgn="base" hangingPunct="0">
        <a:spcBef>
          <a:spcPct val="20000"/>
        </a:spcBef>
        <a:spcAft>
          <a:spcPct val="0"/>
        </a:spcAft>
        <a:buFont typeface="Arial" pitchFamily="34"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www.sheepfoldgleanings.com/"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389040_560666690622108_1545423389_n - Copy.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5" name="Slide Number Placeholder 4"/>
          <p:cNvSpPr>
            <a:spLocks noGrp="1"/>
          </p:cNvSpPr>
          <p:nvPr>
            <p:ph type="sldNum" idx="12"/>
          </p:nvPr>
        </p:nvSpPr>
        <p:spPr/>
        <p:txBody>
          <a:bodyPr/>
          <a:lstStyle/>
          <a:p>
            <a:pPr>
              <a:defRPr/>
            </a:pPr>
            <a:fld id="{E81DA09B-A993-411C-A6BC-479434076786}" type="slidenum">
              <a:rPr lang="en-ZA" smtClean="0"/>
              <a:pPr>
                <a:defRPr/>
              </a:pPr>
              <a:t>1</a:t>
            </a:fld>
            <a:endParaRPr lang="en-ZA" dirty="0"/>
          </a:p>
        </p:txBody>
      </p:sp>
      <p:pic>
        <p:nvPicPr>
          <p:cNvPr id="8" name="Picture 7" descr="Chodesh Large.png"/>
          <p:cNvPicPr>
            <a:picLocks noChangeAspect="1"/>
          </p:cNvPicPr>
          <p:nvPr/>
        </p:nvPicPr>
        <p:blipFill>
          <a:blip r:embed="rId4" cstate="print"/>
          <a:stretch>
            <a:fillRect/>
          </a:stretch>
        </p:blipFill>
        <p:spPr>
          <a:xfrm>
            <a:off x="1526365" y="260648"/>
            <a:ext cx="6358003" cy="5112568"/>
          </a:xfrm>
          <a:prstGeom prst="rect">
            <a:avLst/>
          </a:prstGeom>
        </p:spPr>
      </p:pic>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“INSTEAD OF” TRANSLATION</a:t>
            </a:r>
            <a:endParaRPr lang="en-ZA" dirty="0"/>
          </a:p>
        </p:txBody>
      </p:sp>
      <p:sp>
        <p:nvSpPr>
          <p:cNvPr id="3" name="Content Placeholder 2"/>
          <p:cNvSpPr>
            <a:spLocks noGrp="1"/>
          </p:cNvSpPr>
          <p:nvPr>
            <p:ph idx="1"/>
          </p:nvPr>
        </p:nvSpPr>
        <p:spPr/>
        <p:txBody>
          <a:bodyPr>
            <a:noAutofit/>
          </a:bodyPr>
          <a:lstStyle/>
          <a:p>
            <a:pPr>
              <a:lnSpc>
                <a:spcPts val="2100"/>
              </a:lnSpc>
            </a:pPr>
            <a:r>
              <a:rPr lang="en-ZA" dirty="0" smtClean="0"/>
              <a:t>This is not meant to be an “</a:t>
            </a:r>
            <a:r>
              <a:rPr lang="en-ZA" i="1" dirty="0" smtClean="0"/>
              <a:t>instead of” </a:t>
            </a:r>
            <a:r>
              <a:rPr lang="en-ZA" dirty="0" smtClean="0"/>
              <a:t>translation. When studying Torah, we are to consider the Hebrew words in all of their aspects. </a:t>
            </a:r>
          </a:p>
          <a:p>
            <a:pPr>
              <a:lnSpc>
                <a:spcPts val="2100"/>
              </a:lnSpc>
            </a:pPr>
            <a:r>
              <a:rPr lang="en-ZA" dirty="0" smtClean="0"/>
              <a:t>So we don’t kindle a real fire on Shabbat either. But, what does that mean? What if I’m cold? Is my family to freeze? Or, be without light? No. If you follow that line of reasoning, how can Shabbat be a delight? All of the words and meanings associated with “</a:t>
            </a:r>
            <a:r>
              <a:rPr lang="en-ZA" i="1" dirty="0" smtClean="0"/>
              <a:t>kindle” or “</a:t>
            </a:r>
            <a:r>
              <a:rPr lang="en-ZA" i="1" dirty="0" err="1" smtClean="0"/>
              <a:t>ba‟ar</a:t>
            </a:r>
            <a:r>
              <a:rPr lang="en-ZA" dirty="0" smtClean="0"/>
              <a:t>” are associated with “</a:t>
            </a:r>
            <a:r>
              <a:rPr lang="en-ZA" i="1" dirty="0" smtClean="0"/>
              <a:t>removing”</a:t>
            </a:r>
            <a:r>
              <a:rPr lang="en-ZA" dirty="0" smtClean="0"/>
              <a:t> or </a:t>
            </a:r>
            <a:r>
              <a:rPr lang="en-ZA" i="1" dirty="0" smtClean="0"/>
              <a:t>“consuming</a:t>
            </a:r>
            <a:r>
              <a:rPr lang="en-ZA" dirty="0" smtClean="0"/>
              <a:t>” or </a:t>
            </a:r>
            <a:r>
              <a:rPr lang="en-ZA" i="1" dirty="0" smtClean="0"/>
              <a:t>“destruction”</a:t>
            </a:r>
            <a:r>
              <a:rPr lang="en-ZA" dirty="0" smtClean="0"/>
              <a:t> by fire. The word means to </a:t>
            </a:r>
            <a:r>
              <a:rPr lang="en-ZA" i="1" dirty="0" smtClean="0"/>
              <a:t>“start</a:t>
            </a:r>
            <a:r>
              <a:rPr lang="en-ZA" dirty="0" smtClean="0"/>
              <a:t>” or “</a:t>
            </a:r>
            <a:r>
              <a:rPr lang="en-ZA" i="1" dirty="0" smtClean="0"/>
              <a:t>create</a:t>
            </a:r>
            <a:r>
              <a:rPr lang="en-ZA" dirty="0" smtClean="0"/>
              <a:t>” a fire for those purposes. We must prepare in advance by heating our homes and give light throughout your dwelling, by having certain things already kindled. We light the Shabbat candles, you can light others from these. If you heat or cook by a literal fire, have it already started and fuel to continue the fire at the ready. </a:t>
            </a:r>
            <a:r>
              <a:rPr lang="en-ZA" i="1" dirty="0" smtClean="0">
                <a:solidFill>
                  <a:srgbClr val="C00000"/>
                </a:solidFill>
              </a:rPr>
              <a:t>What about light switches and thermostats? </a:t>
            </a:r>
            <a:endParaRPr lang="en-ZA" dirty="0" smtClean="0"/>
          </a:p>
          <a:p>
            <a:pPr>
              <a:lnSpc>
                <a:spcPts val="2100"/>
              </a:lnSpc>
            </a:pPr>
            <a:r>
              <a:rPr lang="en-ZA" dirty="0" smtClean="0"/>
              <a:t>The phrase </a:t>
            </a:r>
            <a:r>
              <a:rPr lang="en-ZA" i="1" dirty="0" smtClean="0"/>
              <a:t>“in any of your dwellings”, is “</a:t>
            </a:r>
            <a:r>
              <a:rPr lang="en-ZA" i="1" dirty="0" err="1" smtClean="0"/>
              <a:t>b‟chal</a:t>
            </a:r>
            <a:r>
              <a:rPr lang="en-ZA" i="1" dirty="0" smtClean="0"/>
              <a:t> </a:t>
            </a:r>
            <a:r>
              <a:rPr lang="en-ZA" i="1" dirty="0" err="1" smtClean="0"/>
              <a:t>moshav</a:t>
            </a:r>
            <a:r>
              <a:rPr lang="en-ZA" i="1" dirty="0" smtClean="0"/>
              <a:t> „</a:t>
            </a:r>
            <a:r>
              <a:rPr lang="en-ZA" i="1" dirty="0" err="1" smtClean="0"/>
              <a:t>techem</a:t>
            </a:r>
            <a:r>
              <a:rPr lang="en-ZA" i="1" dirty="0" smtClean="0"/>
              <a:t>” </a:t>
            </a:r>
            <a:r>
              <a:rPr lang="en-ZA" dirty="0" smtClean="0"/>
              <a:t>literally translates as </a:t>
            </a:r>
            <a:r>
              <a:rPr lang="en-ZA" i="1" dirty="0" smtClean="0"/>
              <a:t>“in your colonies” or “in your cities”. </a:t>
            </a:r>
            <a:r>
              <a:rPr lang="en-ZA" dirty="0" smtClean="0"/>
              <a:t>This is not about one’s tent but the whole community.</a:t>
            </a:r>
          </a:p>
          <a:p>
            <a:pPr algn="ctr">
              <a:lnSpc>
                <a:spcPts val="2100"/>
              </a:lnSpc>
            </a:pPr>
            <a:endParaRPr lang="en-ZA" i="1" dirty="0">
              <a:solidFill>
                <a:srgbClr val="C00000"/>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10</a:t>
            </a:fld>
            <a:endParaRPr lang="en-ZA"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KINDLE: Fire, Wrath, Compassion</a:t>
            </a:r>
            <a:endParaRPr lang="en-ZA" dirty="0"/>
          </a:p>
        </p:txBody>
      </p:sp>
      <p:sp>
        <p:nvSpPr>
          <p:cNvPr id="3" name="Content Placeholder 2"/>
          <p:cNvSpPr>
            <a:spLocks noGrp="1"/>
          </p:cNvSpPr>
          <p:nvPr>
            <p:ph idx="1"/>
          </p:nvPr>
        </p:nvSpPr>
        <p:spPr>
          <a:xfrm>
            <a:off x="395536" y="1600200"/>
            <a:ext cx="8291264" cy="5257800"/>
          </a:xfrm>
        </p:spPr>
        <p:txBody>
          <a:bodyPr>
            <a:noAutofit/>
          </a:bodyPr>
          <a:lstStyle/>
          <a:p>
            <a:pPr>
              <a:lnSpc>
                <a:spcPts val="2100"/>
              </a:lnSpc>
            </a:pPr>
            <a:r>
              <a:rPr lang="en-ZA" dirty="0" smtClean="0"/>
              <a:t>The Scriptural phrase </a:t>
            </a:r>
            <a:r>
              <a:rPr lang="en-ZA" i="1" dirty="0" smtClean="0"/>
              <a:t>“kindle a fire” </a:t>
            </a:r>
            <a:r>
              <a:rPr lang="en-ZA" dirty="0" smtClean="0"/>
              <a:t>is used 5 times speaking of </a:t>
            </a:r>
            <a:r>
              <a:rPr lang="he-IL" dirty="0" smtClean="0"/>
              <a:t>יהוה</a:t>
            </a:r>
            <a:r>
              <a:rPr lang="en-ZA" dirty="0" smtClean="0"/>
              <a:t> specifically bringing destruction; as in </a:t>
            </a:r>
            <a:r>
              <a:rPr lang="en-ZA" b="1" i="1" dirty="0" smtClean="0">
                <a:solidFill>
                  <a:srgbClr val="004821"/>
                </a:solidFill>
              </a:rPr>
              <a:t>Jeremiah 17:27 </a:t>
            </a:r>
            <a:r>
              <a:rPr lang="en-ZA" i="1" dirty="0" smtClean="0">
                <a:solidFill>
                  <a:srgbClr val="004821"/>
                </a:solidFill>
              </a:rPr>
              <a:t>“But if you do not obey Me to set apart the Sabbath day, and not to bear a burden when entering the gates of Yerushalayim on the Sabbath day, then I shall kindle a fire in its gates, and it shall consume the palaces of Yerushalayim, and not be quenched.”  </a:t>
            </a:r>
            <a:r>
              <a:rPr lang="en-ZA" dirty="0" smtClean="0"/>
              <a:t>You can also look at Jeremiah 21:14, 49:27, 50:32 and Amos 1:14.</a:t>
            </a:r>
          </a:p>
          <a:p>
            <a:pPr>
              <a:lnSpc>
                <a:spcPts val="2100"/>
              </a:lnSpc>
            </a:pPr>
            <a:r>
              <a:rPr lang="en-ZA" dirty="0" smtClean="0"/>
              <a:t>18 times </a:t>
            </a:r>
            <a:r>
              <a:rPr lang="he-IL" dirty="0" smtClean="0"/>
              <a:t>יהוה</a:t>
            </a:r>
            <a:r>
              <a:rPr lang="en-ZA" dirty="0" smtClean="0"/>
              <a:t> speaks of kindling His wrath against His enemies, as well as the House of Jacob. </a:t>
            </a:r>
            <a:r>
              <a:rPr lang="en-ZA" i="1" dirty="0" smtClean="0">
                <a:solidFill>
                  <a:srgbClr val="004821"/>
                </a:solidFill>
              </a:rPr>
              <a:t>For lack of wood, the fire goes out. And without a slanderer, strife ceases. As charcoal is to burning coals, and wood to fire, So is a contentious man to kindle strife. </a:t>
            </a:r>
          </a:p>
          <a:p>
            <a:pPr>
              <a:lnSpc>
                <a:spcPts val="2100"/>
              </a:lnSpc>
            </a:pPr>
            <a:r>
              <a:rPr lang="en-ZA" b="1" i="1" dirty="0" smtClean="0">
                <a:solidFill>
                  <a:srgbClr val="004821"/>
                </a:solidFill>
              </a:rPr>
              <a:t>(Proverbs 26:20-21)</a:t>
            </a:r>
          </a:p>
          <a:p>
            <a:pPr>
              <a:lnSpc>
                <a:spcPts val="2100"/>
              </a:lnSpc>
            </a:pPr>
            <a:r>
              <a:rPr lang="he-IL" dirty="0" smtClean="0"/>
              <a:t>יהוה</a:t>
            </a:r>
            <a:r>
              <a:rPr lang="en-ZA" dirty="0" smtClean="0"/>
              <a:t> also speaks of “</a:t>
            </a:r>
            <a:r>
              <a:rPr lang="en-ZA" i="1" dirty="0" smtClean="0"/>
              <a:t>kindling compassion</a:t>
            </a:r>
            <a:r>
              <a:rPr lang="en-ZA" dirty="0" smtClean="0"/>
              <a:t>” in “</a:t>
            </a:r>
            <a:r>
              <a:rPr lang="en-ZA" i="1" dirty="0" smtClean="0">
                <a:solidFill>
                  <a:srgbClr val="004821"/>
                </a:solidFill>
              </a:rPr>
              <a:t>How could I give you up, </a:t>
            </a:r>
            <a:r>
              <a:rPr lang="en-ZA" i="1" dirty="0" err="1" smtClean="0">
                <a:solidFill>
                  <a:srgbClr val="004821"/>
                </a:solidFill>
              </a:rPr>
              <a:t>Ephrayim</a:t>
            </a:r>
            <a:r>
              <a:rPr lang="en-ZA" i="1" dirty="0" smtClean="0">
                <a:solidFill>
                  <a:srgbClr val="004821"/>
                </a:solidFill>
              </a:rPr>
              <a:t>? How could I hand you over, </a:t>
            </a:r>
            <a:r>
              <a:rPr lang="en-ZA" i="1" dirty="0" err="1" smtClean="0">
                <a:solidFill>
                  <a:srgbClr val="004821"/>
                </a:solidFill>
              </a:rPr>
              <a:t>Yisra’ĕl</a:t>
            </a:r>
            <a:r>
              <a:rPr lang="en-ZA" i="1" dirty="0" smtClean="0">
                <a:solidFill>
                  <a:srgbClr val="004821"/>
                </a:solidFill>
              </a:rPr>
              <a:t>? How could I make you like </a:t>
            </a:r>
            <a:r>
              <a:rPr lang="en-ZA" i="1" dirty="0" err="1" smtClean="0">
                <a:solidFill>
                  <a:srgbClr val="004821"/>
                </a:solidFill>
              </a:rPr>
              <a:t>Aḏmah</a:t>
            </a:r>
            <a:r>
              <a:rPr lang="en-ZA" i="1" dirty="0" smtClean="0">
                <a:solidFill>
                  <a:srgbClr val="004821"/>
                </a:solidFill>
              </a:rPr>
              <a:t>? How could I set you like </a:t>
            </a:r>
            <a:r>
              <a:rPr lang="en-ZA" i="1" dirty="0" err="1" smtClean="0">
                <a:solidFill>
                  <a:srgbClr val="004821"/>
                </a:solidFill>
              </a:rPr>
              <a:t>Tseḇoyim</a:t>
            </a:r>
            <a:r>
              <a:rPr lang="en-ZA" i="1" dirty="0" smtClean="0">
                <a:solidFill>
                  <a:srgbClr val="004821"/>
                </a:solidFill>
              </a:rPr>
              <a:t>? My heart turns within Me, all My compassion is kindled. “I shall not let the heat of My wrath burn, I shall not turn to destroy </a:t>
            </a:r>
            <a:r>
              <a:rPr lang="en-ZA" i="1" dirty="0" err="1" smtClean="0">
                <a:solidFill>
                  <a:srgbClr val="004821"/>
                </a:solidFill>
              </a:rPr>
              <a:t>Ephrayim</a:t>
            </a:r>
            <a:r>
              <a:rPr lang="en-ZA" i="1" dirty="0" smtClean="0">
                <a:solidFill>
                  <a:srgbClr val="004821"/>
                </a:solidFill>
              </a:rPr>
              <a:t>. For I am </a:t>
            </a:r>
            <a:r>
              <a:rPr lang="en-ZA" i="1" dirty="0" err="1" smtClean="0">
                <a:solidFill>
                  <a:srgbClr val="004821"/>
                </a:solidFill>
              </a:rPr>
              <a:t>Ěl</a:t>
            </a:r>
            <a:r>
              <a:rPr lang="en-ZA" i="1" dirty="0" smtClean="0">
                <a:solidFill>
                  <a:srgbClr val="004821"/>
                </a:solidFill>
              </a:rPr>
              <a:t>, and not man, the Set-apart One in your midst, and I shall not come in enmity. </a:t>
            </a:r>
            <a:r>
              <a:rPr lang="en-ZA" b="1" i="1" dirty="0" smtClean="0">
                <a:solidFill>
                  <a:srgbClr val="004821"/>
                </a:solidFill>
              </a:rPr>
              <a:t>(Hosea 11:8-9)</a:t>
            </a:r>
          </a:p>
          <a:p>
            <a:endParaRPr lang="en-ZA" dirty="0" smtClean="0"/>
          </a:p>
          <a:p>
            <a:pPr>
              <a:lnSpc>
                <a:spcPts val="2100"/>
              </a:lnSpc>
            </a:pP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11</a:t>
            </a:fld>
            <a:endParaRPr lang="en-ZA"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KINDLED</a:t>
            </a:r>
            <a:endParaRPr lang="en-ZA" dirty="0"/>
          </a:p>
        </p:txBody>
      </p:sp>
      <p:sp>
        <p:nvSpPr>
          <p:cNvPr id="3" name="Content Placeholder 2"/>
          <p:cNvSpPr>
            <a:spLocks noGrp="1"/>
          </p:cNvSpPr>
          <p:nvPr>
            <p:ph idx="1"/>
          </p:nvPr>
        </p:nvSpPr>
        <p:spPr/>
        <p:txBody>
          <a:bodyPr>
            <a:noAutofit/>
          </a:bodyPr>
          <a:lstStyle/>
          <a:p>
            <a:pPr>
              <a:lnSpc>
                <a:spcPts val="2400"/>
              </a:lnSpc>
            </a:pPr>
            <a:r>
              <a:rPr lang="en-ZA" dirty="0" smtClean="0"/>
              <a:t>This term, “kindling” and the phrase “</a:t>
            </a:r>
            <a:r>
              <a:rPr lang="en-ZA" i="1" dirty="0" smtClean="0"/>
              <a:t>kindling a fire</a:t>
            </a:r>
            <a:r>
              <a:rPr lang="en-ZA" dirty="0" smtClean="0"/>
              <a:t>” most often applies to the welling up of emotions and letting those emotions out in a very public way. </a:t>
            </a:r>
            <a:r>
              <a:rPr lang="he-IL" dirty="0" smtClean="0"/>
              <a:t>יהושע</a:t>
            </a:r>
            <a:r>
              <a:rPr lang="en-ZA" dirty="0" smtClean="0"/>
              <a:t> said, in</a:t>
            </a:r>
            <a:r>
              <a:rPr lang="en-ZA" i="1" dirty="0" smtClean="0"/>
              <a:t> </a:t>
            </a:r>
            <a:r>
              <a:rPr lang="en-ZA" i="1" dirty="0" smtClean="0">
                <a:solidFill>
                  <a:srgbClr val="004821"/>
                </a:solidFill>
              </a:rPr>
              <a:t>“I came to send fire on the earth, and how I wish it were already kindled! “But I have an immersion to be immersed with, and how distressed I am until it is accomplished! “Do you think that I came to give peace on earth? I say to you, no, but rather division. “For from now on five in one house shall be divided, three against two, and two against three – father shall be divided against son, and son against father, mother against daughter, and daughter against mother, mother-in-law against her daughter-in-law, and daughter-in-law against her mother-in-law.” (</a:t>
            </a:r>
            <a:r>
              <a:rPr lang="en-ZA" b="1" i="1" dirty="0" smtClean="0">
                <a:solidFill>
                  <a:srgbClr val="004821"/>
                </a:solidFill>
              </a:rPr>
              <a:t>Luke 12:49-53)</a:t>
            </a:r>
          </a:p>
          <a:p>
            <a:pPr>
              <a:lnSpc>
                <a:spcPts val="2400"/>
              </a:lnSpc>
            </a:pPr>
            <a:r>
              <a:rPr lang="en-ZA" i="1" dirty="0" smtClean="0"/>
              <a:t>Just doing a word search of “kindled” in the Strong’s concordance; we find it appears in Scripture 65 times. And, only two of these are about “kindling a real fire”. The rest, save one, are about “kindled anger” or “destruction in wrath”.</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12</a:t>
            </a:fld>
            <a:endParaRPr lang="en-ZA"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THE OFFERINGS</a:t>
            </a:r>
            <a:endParaRPr lang="en-ZA" dirty="0"/>
          </a:p>
        </p:txBody>
      </p:sp>
      <p:sp>
        <p:nvSpPr>
          <p:cNvPr id="3" name="Content Placeholder 2"/>
          <p:cNvSpPr>
            <a:spLocks noGrp="1"/>
          </p:cNvSpPr>
          <p:nvPr>
            <p:ph idx="1"/>
          </p:nvPr>
        </p:nvSpPr>
        <p:spPr/>
        <p:txBody>
          <a:bodyPr>
            <a:noAutofit/>
          </a:bodyPr>
          <a:lstStyle/>
          <a:p>
            <a:pPr algn="ctr">
              <a:lnSpc>
                <a:spcPts val="2400"/>
              </a:lnSpc>
            </a:pPr>
            <a:r>
              <a:rPr lang="en-ZA" i="1" dirty="0" smtClean="0">
                <a:solidFill>
                  <a:srgbClr val="004821"/>
                </a:solidFill>
              </a:rPr>
              <a:t>‘Take from among you a contribution to </a:t>
            </a:r>
            <a:r>
              <a:rPr lang="he-IL" i="1" dirty="0" smtClean="0">
                <a:solidFill>
                  <a:srgbClr val="004821"/>
                </a:solidFill>
              </a:rPr>
              <a:t>יהוה</a:t>
            </a:r>
            <a:r>
              <a:rPr lang="en-ZA" i="1" dirty="0" smtClean="0">
                <a:solidFill>
                  <a:srgbClr val="004821"/>
                </a:solidFill>
              </a:rPr>
              <a:t>. Everyone whose heart so moves him, let him bring it as a contribution to </a:t>
            </a:r>
            <a:r>
              <a:rPr lang="he-IL" i="1" dirty="0" smtClean="0">
                <a:solidFill>
                  <a:srgbClr val="004821"/>
                </a:solidFill>
              </a:rPr>
              <a:t>יהוה</a:t>
            </a:r>
            <a:r>
              <a:rPr lang="en-ZA" i="1" dirty="0" smtClean="0">
                <a:solidFill>
                  <a:srgbClr val="004821"/>
                </a:solidFill>
              </a:rPr>
              <a:t>: …” And all the congregation of the children of </a:t>
            </a:r>
            <a:r>
              <a:rPr lang="en-ZA" i="1" dirty="0" err="1" smtClean="0">
                <a:solidFill>
                  <a:srgbClr val="004821"/>
                </a:solidFill>
              </a:rPr>
              <a:t>Yisra’ĕl</a:t>
            </a:r>
            <a:r>
              <a:rPr lang="en-ZA" i="1" dirty="0" smtClean="0">
                <a:solidFill>
                  <a:srgbClr val="004821"/>
                </a:solidFill>
              </a:rPr>
              <a:t> withdrew from the presence of </a:t>
            </a:r>
            <a:r>
              <a:rPr lang="en-ZA" i="1" dirty="0" err="1" smtClean="0">
                <a:solidFill>
                  <a:srgbClr val="004821"/>
                </a:solidFill>
              </a:rPr>
              <a:t>Mosheh</a:t>
            </a:r>
            <a:r>
              <a:rPr lang="en-ZA" i="1" dirty="0" smtClean="0">
                <a:solidFill>
                  <a:srgbClr val="004821"/>
                </a:solidFill>
              </a:rPr>
              <a:t>. And everyone whose heart lifted him up and everyone whose spirit moved him came, and they brought the contribution to </a:t>
            </a:r>
            <a:r>
              <a:rPr lang="he-IL" i="1" dirty="0" smtClean="0">
                <a:solidFill>
                  <a:srgbClr val="004821"/>
                </a:solidFill>
              </a:rPr>
              <a:t>יהוה</a:t>
            </a:r>
            <a:r>
              <a:rPr lang="en-ZA" i="1" dirty="0" smtClean="0">
                <a:solidFill>
                  <a:srgbClr val="004821"/>
                </a:solidFill>
              </a:rPr>
              <a:t> for the work of the Tent of Meeting, and for all its service, and for the set-apart garments. </a:t>
            </a:r>
            <a:r>
              <a:rPr lang="en-US" b="1" i="1" dirty="0" smtClean="0">
                <a:solidFill>
                  <a:srgbClr val="004821"/>
                </a:solidFill>
              </a:rPr>
              <a:t>(Exodus 35:5-21)</a:t>
            </a:r>
          </a:p>
          <a:p>
            <a:pPr>
              <a:lnSpc>
                <a:spcPts val="2400"/>
              </a:lnSpc>
            </a:pPr>
            <a:r>
              <a:rPr lang="en-ZA" dirty="0" smtClean="0"/>
              <a:t>The Israelites in Exodus 35 gave from the </a:t>
            </a:r>
            <a:r>
              <a:rPr lang="en-ZA" i="1" dirty="0" smtClean="0"/>
              <a:t>abundance of what </a:t>
            </a:r>
            <a:r>
              <a:rPr lang="he-IL" i="1" dirty="0" smtClean="0"/>
              <a:t>יהוה</a:t>
            </a:r>
            <a:r>
              <a:rPr lang="en-ZA" i="1" dirty="0" smtClean="0"/>
              <a:t> had already given them;</a:t>
            </a:r>
            <a:r>
              <a:rPr lang="en-ZA" dirty="0" smtClean="0"/>
              <a:t> </a:t>
            </a:r>
            <a:r>
              <a:rPr lang="en-ZA" i="1" dirty="0" smtClean="0"/>
              <a:t>it was never theirs to begin with; it was a gift</a:t>
            </a:r>
            <a:r>
              <a:rPr lang="en-ZA" dirty="0" smtClean="0"/>
              <a:t>. The offerings freely given from the heart showed up what type of heart the people had; that is why </a:t>
            </a:r>
            <a:r>
              <a:rPr lang="he-IL" i="1" dirty="0" smtClean="0"/>
              <a:t>יהוה</a:t>
            </a:r>
            <a:r>
              <a:rPr lang="en-ZA" dirty="0" smtClean="0"/>
              <a:t> asked that only </a:t>
            </a:r>
            <a:r>
              <a:rPr lang="en-ZA" i="1" dirty="0" smtClean="0"/>
              <a:t>“free will”</a:t>
            </a:r>
            <a:r>
              <a:rPr lang="en-ZA" dirty="0" smtClean="0"/>
              <a:t> offerings be accepted; they were offerings that had </a:t>
            </a:r>
            <a:r>
              <a:rPr lang="en-ZA" i="1" dirty="0" smtClean="0"/>
              <a:t>no conditions attached</a:t>
            </a:r>
            <a:r>
              <a:rPr lang="en-ZA" dirty="0" smtClean="0"/>
              <a:t>.</a:t>
            </a:r>
          </a:p>
          <a:p>
            <a:pPr>
              <a:lnSpc>
                <a:spcPts val="2400"/>
              </a:lnSpc>
            </a:pPr>
            <a:r>
              <a:rPr lang="en-ZA" b="1" i="1" dirty="0" smtClean="0"/>
              <a:t>Note: </a:t>
            </a:r>
            <a:r>
              <a:rPr lang="en-ZA" dirty="0" smtClean="0"/>
              <a:t>The phrase “</a:t>
            </a:r>
            <a:r>
              <a:rPr lang="en-ZA" i="1" dirty="0" smtClean="0"/>
              <a:t>Everyone whose heart so moves him…” </a:t>
            </a:r>
            <a:r>
              <a:rPr lang="en-ZA" dirty="0" smtClean="0"/>
              <a:t>in verse 5, appears five times in our </a:t>
            </a:r>
            <a:r>
              <a:rPr lang="en-ZA" dirty="0" err="1" smtClean="0"/>
              <a:t>parsha</a:t>
            </a:r>
            <a:r>
              <a:rPr lang="en-ZA" dirty="0" smtClean="0"/>
              <a:t>. </a:t>
            </a: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13</a:t>
            </a:fld>
            <a:endParaRPr lang="en-ZA"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HEART LIFTED</a:t>
            </a:r>
            <a:endParaRPr lang="en-ZA" dirty="0"/>
          </a:p>
        </p:txBody>
      </p:sp>
      <p:sp>
        <p:nvSpPr>
          <p:cNvPr id="3" name="Content Placeholder 2"/>
          <p:cNvSpPr>
            <a:spLocks noGrp="1"/>
          </p:cNvSpPr>
          <p:nvPr>
            <p:ph idx="1"/>
          </p:nvPr>
        </p:nvSpPr>
        <p:spPr/>
        <p:txBody>
          <a:bodyPr>
            <a:noAutofit/>
          </a:bodyPr>
          <a:lstStyle/>
          <a:p>
            <a:pPr>
              <a:lnSpc>
                <a:spcPts val="2100"/>
              </a:lnSpc>
            </a:pPr>
            <a:r>
              <a:rPr lang="en-ZA" b="1" i="1" dirty="0" smtClean="0"/>
              <a:t>Verse 21: </a:t>
            </a:r>
            <a:r>
              <a:rPr lang="en-ZA" dirty="0" smtClean="0"/>
              <a:t>The beginning of this verse reads in Hebrew, </a:t>
            </a:r>
            <a:r>
              <a:rPr lang="en-ZA" i="1" dirty="0" smtClean="0"/>
              <a:t>“</a:t>
            </a:r>
            <a:r>
              <a:rPr lang="en-ZA" i="1" dirty="0" err="1" smtClean="0"/>
              <a:t>V‟bo</a:t>
            </a:r>
            <a:r>
              <a:rPr lang="en-ZA" i="1" dirty="0" smtClean="0"/>
              <a:t> </a:t>
            </a:r>
            <a:r>
              <a:rPr lang="en-ZA" i="1" dirty="0" err="1" smtClean="0"/>
              <a:t>chal</a:t>
            </a:r>
            <a:r>
              <a:rPr lang="en-ZA" i="1" dirty="0" smtClean="0"/>
              <a:t>‟ </a:t>
            </a:r>
            <a:r>
              <a:rPr lang="en-ZA" i="1" dirty="0" err="1" smtClean="0"/>
              <a:t>esh</a:t>
            </a:r>
            <a:r>
              <a:rPr lang="en-ZA" i="1" dirty="0" smtClean="0"/>
              <a:t> </a:t>
            </a:r>
            <a:r>
              <a:rPr lang="en-ZA" i="1" dirty="0" err="1" smtClean="0"/>
              <a:t>asher</a:t>
            </a:r>
            <a:r>
              <a:rPr lang="en-ZA" i="1" dirty="0" smtClean="0"/>
              <a:t> </a:t>
            </a:r>
            <a:r>
              <a:rPr lang="en-ZA" i="1" dirty="0" err="1" smtClean="0"/>
              <a:t>na‟sah</a:t>
            </a:r>
            <a:r>
              <a:rPr lang="en-ZA" i="1" dirty="0" smtClean="0"/>
              <a:t> </a:t>
            </a:r>
            <a:r>
              <a:rPr lang="en-ZA" i="1" dirty="0" err="1" smtClean="0"/>
              <a:t>levah</a:t>
            </a:r>
            <a:r>
              <a:rPr lang="en-ZA" i="1" dirty="0" smtClean="0"/>
              <a:t> </a:t>
            </a:r>
            <a:r>
              <a:rPr lang="en-ZA" i="1" dirty="0" err="1" smtClean="0"/>
              <a:t>v‟chal</a:t>
            </a:r>
            <a:r>
              <a:rPr lang="en-ZA" i="1" dirty="0" smtClean="0"/>
              <a:t> </a:t>
            </a:r>
            <a:r>
              <a:rPr lang="en-ZA" i="1" dirty="0" err="1" smtClean="0"/>
              <a:t>asher</a:t>
            </a:r>
            <a:r>
              <a:rPr lang="en-ZA" i="1" dirty="0" smtClean="0"/>
              <a:t> </a:t>
            </a:r>
            <a:r>
              <a:rPr lang="en-ZA" i="1" dirty="0" err="1" smtClean="0"/>
              <a:t>nadabah</a:t>
            </a:r>
            <a:r>
              <a:rPr lang="en-ZA" i="1" dirty="0" smtClean="0"/>
              <a:t> </a:t>
            </a:r>
            <a:r>
              <a:rPr lang="en-ZA" i="1" dirty="0" err="1" smtClean="0"/>
              <a:t>ruacha</a:t>
            </a:r>
            <a:r>
              <a:rPr lang="en-ZA" i="1" dirty="0" smtClean="0"/>
              <a:t> </a:t>
            </a:r>
            <a:r>
              <a:rPr lang="en-ZA" i="1" dirty="0" err="1" smtClean="0"/>
              <a:t>atah</a:t>
            </a:r>
            <a:r>
              <a:rPr lang="en-ZA" i="1" dirty="0" smtClean="0"/>
              <a:t> </a:t>
            </a:r>
            <a:r>
              <a:rPr lang="en-ZA" i="1" dirty="0" err="1" smtClean="0"/>
              <a:t>ha‟beyah</a:t>
            </a:r>
            <a:r>
              <a:rPr lang="en-ZA" i="1" dirty="0" smtClean="0"/>
              <a:t> et </a:t>
            </a:r>
            <a:r>
              <a:rPr lang="en-ZA" i="1" dirty="0" err="1" smtClean="0"/>
              <a:t>terumah</a:t>
            </a:r>
            <a:r>
              <a:rPr lang="en-ZA" i="1" dirty="0" smtClean="0"/>
              <a:t> YHVH…” </a:t>
            </a:r>
            <a:r>
              <a:rPr lang="en-ZA" dirty="0" smtClean="0"/>
              <a:t>Or, in English, </a:t>
            </a:r>
            <a:r>
              <a:rPr lang="en-ZA" i="1" dirty="0" smtClean="0">
                <a:solidFill>
                  <a:srgbClr val="004821"/>
                </a:solidFill>
              </a:rPr>
              <a:t>And everyone whose heart lifted him up and everyone whose spirit moved him came, and they brought the contribution to </a:t>
            </a:r>
            <a:r>
              <a:rPr lang="he-IL" i="1" dirty="0" smtClean="0">
                <a:solidFill>
                  <a:srgbClr val="004821"/>
                </a:solidFill>
              </a:rPr>
              <a:t>יהוה</a:t>
            </a:r>
            <a:r>
              <a:rPr lang="en-ZA" i="1" dirty="0" smtClean="0">
                <a:solidFill>
                  <a:srgbClr val="004821"/>
                </a:solidFill>
              </a:rPr>
              <a:t> … </a:t>
            </a:r>
            <a:r>
              <a:rPr lang="en-US" i="1" dirty="0" smtClean="0">
                <a:solidFill>
                  <a:srgbClr val="004821"/>
                </a:solidFill>
              </a:rPr>
              <a:t>(Exodus 35:21)</a:t>
            </a:r>
          </a:p>
          <a:p>
            <a:pPr marL="363538" indent="-363538">
              <a:lnSpc>
                <a:spcPts val="2100"/>
              </a:lnSpc>
              <a:buFont typeface="Arial" pitchFamily="34" charset="0"/>
              <a:buChar char="•"/>
            </a:pPr>
            <a:r>
              <a:rPr lang="en-ZA" dirty="0" smtClean="0"/>
              <a:t>“</a:t>
            </a:r>
            <a:r>
              <a:rPr lang="en-ZA" i="1" dirty="0" err="1" smtClean="0"/>
              <a:t>levah</a:t>
            </a:r>
            <a:r>
              <a:rPr lang="en-ZA" i="1" dirty="0" smtClean="0"/>
              <a:t>” </a:t>
            </a:r>
            <a:r>
              <a:rPr lang="en-ZA" dirty="0" smtClean="0"/>
              <a:t>for</a:t>
            </a:r>
            <a:r>
              <a:rPr lang="en-ZA" i="1" dirty="0" smtClean="0"/>
              <a:t> “heart</a:t>
            </a:r>
            <a:r>
              <a:rPr lang="en-ZA" dirty="0" smtClean="0"/>
              <a:t>”. “</a:t>
            </a:r>
            <a:r>
              <a:rPr lang="en-ZA" i="1" dirty="0" smtClean="0"/>
              <a:t>Lev”</a:t>
            </a:r>
            <a:r>
              <a:rPr lang="en-ZA" dirty="0" smtClean="0"/>
              <a:t> is the root word meaning “</a:t>
            </a:r>
            <a:r>
              <a:rPr lang="en-ZA" i="1" dirty="0" smtClean="0"/>
              <a:t>heart”. </a:t>
            </a:r>
            <a:r>
              <a:rPr lang="en-ZA" dirty="0" smtClean="0"/>
              <a:t>It’s where the name </a:t>
            </a:r>
            <a:r>
              <a:rPr lang="en-ZA" i="1" dirty="0" smtClean="0"/>
              <a:t>“Levi</a:t>
            </a:r>
            <a:r>
              <a:rPr lang="en-ZA" dirty="0" smtClean="0"/>
              <a:t>” comes from. The heart is the seat of emotions and conscience in Hebrew thought. The word “</a:t>
            </a:r>
            <a:r>
              <a:rPr lang="en-ZA" i="1" dirty="0" err="1" smtClean="0"/>
              <a:t>levah</a:t>
            </a:r>
            <a:r>
              <a:rPr lang="en-ZA" i="1" dirty="0" smtClean="0"/>
              <a:t>”</a:t>
            </a:r>
            <a:r>
              <a:rPr lang="en-ZA" dirty="0" smtClean="0"/>
              <a:t> literally means the “</a:t>
            </a:r>
            <a:r>
              <a:rPr lang="en-ZA" i="1" dirty="0" smtClean="0"/>
              <a:t>inner man”. </a:t>
            </a:r>
          </a:p>
          <a:p>
            <a:pPr marL="363538" indent="-363538">
              <a:lnSpc>
                <a:spcPts val="2100"/>
              </a:lnSpc>
              <a:buFont typeface="Arial" pitchFamily="34" charset="0"/>
              <a:buChar char="•"/>
            </a:pPr>
            <a:r>
              <a:rPr lang="en-ZA" dirty="0" smtClean="0"/>
              <a:t>“lifted up” is “</a:t>
            </a:r>
            <a:r>
              <a:rPr lang="en-ZA" i="1" dirty="0" err="1" smtClean="0"/>
              <a:t>na‟sah</a:t>
            </a:r>
            <a:r>
              <a:rPr lang="en-ZA" i="1" dirty="0" smtClean="0"/>
              <a:t>”</a:t>
            </a:r>
            <a:r>
              <a:rPr lang="en-ZA" dirty="0" smtClean="0"/>
              <a:t> which has many wonderful variations on this thought of “</a:t>
            </a:r>
            <a:r>
              <a:rPr lang="en-ZA" i="1" dirty="0" smtClean="0"/>
              <a:t>lifting up</a:t>
            </a:r>
            <a:r>
              <a:rPr lang="en-ZA" dirty="0" smtClean="0"/>
              <a:t>”, such as; “</a:t>
            </a:r>
            <a:r>
              <a:rPr lang="en-ZA" i="1" dirty="0" smtClean="0"/>
              <a:t>to take hold of”, “to raise </a:t>
            </a:r>
            <a:r>
              <a:rPr lang="en-ZA" i="1" dirty="0" err="1" smtClean="0"/>
              <a:t>one‟s</a:t>
            </a:r>
            <a:r>
              <a:rPr lang="en-ZA" i="1" dirty="0" smtClean="0"/>
              <a:t> spirit”, “to be exalted” </a:t>
            </a:r>
            <a:r>
              <a:rPr lang="en-ZA" dirty="0" smtClean="0"/>
              <a:t>and most notably “</a:t>
            </a:r>
            <a:r>
              <a:rPr lang="en-ZA" i="1" dirty="0" smtClean="0"/>
              <a:t>to lift up </a:t>
            </a:r>
            <a:r>
              <a:rPr lang="en-ZA" i="1" dirty="0" err="1" smtClean="0"/>
              <a:t>one‟s</a:t>
            </a:r>
            <a:r>
              <a:rPr lang="en-ZA" i="1" dirty="0" smtClean="0"/>
              <a:t> countenance” </a:t>
            </a:r>
            <a:r>
              <a:rPr lang="en-ZA" dirty="0" smtClean="0"/>
              <a:t>or “</a:t>
            </a:r>
            <a:r>
              <a:rPr lang="en-ZA" i="1" dirty="0" smtClean="0"/>
              <a:t>face”. </a:t>
            </a:r>
            <a:r>
              <a:rPr lang="en-ZA" dirty="0" smtClean="0"/>
              <a:t>As we declare the </a:t>
            </a:r>
            <a:r>
              <a:rPr lang="en-ZA" dirty="0" err="1" smtClean="0"/>
              <a:t>Aharonic</a:t>
            </a:r>
            <a:r>
              <a:rPr lang="en-ZA" dirty="0" smtClean="0"/>
              <a:t> blessing on our congregation each week, we pray that “</a:t>
            </a:r>
            <a:r>
              <a:rPr lang="he-IL" i="1" dirty="0" smtClean="0"/>
              <a:t>יהוה </a:t>
            </a:r>
            <a:r>
              <a:rPr lang="en-ZA" i="1" dirty="0" smtClean="0"/>
              <a:t>lift up His Countenance upon you, and give you Shalom.”</a:t>
            </a:r>
            <a:r>
              <a:rPr lang="en-ZA" dirty="0" smtClean="0"/>
              <a:t> </a:t>
            </a:r>
          </a:p>
          <a:p>
            <a:pPr>
              <a:lnSpc>
                <a:spcPts val="2100"/>
              </a:lnSpc>
            </a:pPr>
            <a:r>
              <a:rPr lang="en-ZA" dirty="0" smtClean="0"/>
              <a:t>So, this giving of the contribution is to be as the </a:t>
            </a:r>
            <a:r>
              <a:rPr lang="en-ZA" i="1" dirty="0" smtClean="0"/>
              <a:t>“inner man lifts up his face to </a:t>
            </a:r>
            <a:r>
              <a:rPr lang="he-IL" i="1" dirty="0" smtClean="0"/>
              <a:t>יהוה</a:t>
            </a:r>
            <a:r>
              <a:rPr lang="en-ZA" i="1" dirty="0" smtClean="0"/>
              <a:t>”. </a:t>
            </a:r>
            <a:endParaRPr lang="en-ZA" i="1"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14</a:t>
            </a:fld>
            <a:endParaRPr lang="en-ZA"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LEADERS REBUKED</a:t>
            </a:r>
            <a:endParaRPr lang="en-ZA" dirty="0"/>
          </a:p>
        </p:txBody>
      </p:sp>
      <p:sp>
        <p:nvSpPr>
          <p:cNvPr id="3" name="Content Placeholder 2"/>
          <p:cNvSpPr>
            <a:spLocks noGrp="1"/>
          </p:cNvSpPr>
          <p:nvPr>
            <p:ph idx="1"/>
          </p:nvPr>
        </p:nvSpPr>
        <p:spPr/>
        <p:txBody>
          <a:bodyPr>
            <a:normAutofit fontScale="25000" lnSpcReduction="20000"/>
          </a:bodyPr>
          <a:lstStyle/>
          <a:p>
            <a:pPr algn="ctr"/>
            <a:r>
              <a:rPr lang="en-ZA" sz="9600" i="1" dirty="0" smtClean="0">
                <a:solidFill>
                  <a:srgbClr val="004821"/>
                </a:solidFill>
              </a:rPr>
              <a:t>And the rulers brought </a:t>
            </a:r>
            <a:r>
              <a:rPr lang="en-ZA" sz="9600" i="1" dirty="0" err="1" smtClean="0">
                <a:solidFill>
                  <a:srgbClr val="004821"/>
                </a:solidFill>
              </a:rPr>
              <a:t>shoham</a:t>
            </a:r>
            <a:r>
              <a:rPr lang="en-ZA" sz="9600" i="1" dirty="0" smtClean="0">
                <a:solidFill>
                  <a:srgbClr val="004821"/>
                </a:solidFill>
              </a:rPr>
              <a:t> stones, and the stones to be set in the shoulder garment and in the breastplate, </a:t>
            </a:r>
            <a:r>
              <a:rPr lang="en-ZA" sz="9600" b="1" i="1" dirty="0" smtClean="0">
                <a:solidFill>
                  <a:srgbClr val="004821"/>
                </a:solidFill>
              </a:rPr>
              <a:t>(Exodus 35:27)</a:t>
            </a:r>
          </a:p>
          <a:p>
            <a:pPr>
              <a:lnSpc>
                <a:spcPts val="2100"/>
              </a:lnSpc>
            </a:pPr>
            <a:r>
              <a:rPr lang="en-ZA" sz="9600" b="1" i="1" dirty="0" err="1" smtClean="0">
                <a:solidFill>
                  <a:srgbClr val="C00000"/>
                </a:solidFill>
              </a:rPr>
              <a:t>Rashi</a:t>
            </a:r>
            <a:r>
              <a:rPr lang="en-ZA" sz="9600" b="1" i="1" dirty="0" smtClean="0">
                <a:solidFill>
                  <a:srgbClr val="C00000"/>
                </a:solidFill>
              </a:rPr>
              <a:t> cites </a:t>
            </a:r>
            <a:r>
              <a:rPr lang="en-ZA" sz="9600" b="1" i="1" dirty="0" err="1" smtClean="0">
                <a:solidFill>
                  <a:srgbClr val="C00000"/>
                </a:solidFill>
              </a:rPr>
              <a:t>R'Nassan</a:t>
            </a:r>
            <a:r>
              <a:rPr lang="en-ZA" sz="9600" i="1" dirty="0" smtClean="0">
                <a:solidFill>
                  <a:srgbClr val="C00000"/>
                </a:solidFill>
              </a:rPr>
              <a:t> (</a:t>
            </a:r>
            <a:r>
              <a:rPr lang="en-ZA" sz="9600" i="1" dirty="0" err="1" smtClean="0">
                <a:solidFill>
                  <a:srgbClr val="C00000"/>
                </a:solidFill>
              </a:rPr>
              <a:t>Bamidbar</a:t>
            </a:r>
            <a:r>
              <a:rPr lang="en-ZA" sz="9600" i="1" dirty="0" smtClean="0">
                <a:solidFill>
                  <a:srgbClr val="C00000"/>
                </a:solidFill>
              </a:rPr>
              <a:t> </a:t>
            </a:r>
            <a:r>
              <a:rPr lang="en-ZA" sz="9600" i="1" dirty="0" err="1" smtClean="0">
                <a:solidFill>
                  <a:srgbClr val="C00000"/>
                </a:solidFill>
              </a:rPr>
              <a:t>Rabbah</a:t>
            </a:r>
            <a:r>
              <a:rPr lang="en-ZA" sz="9600" i="1" dirty="0" smtClean="0">
                <a:solidFill>
                  <a:srgbClr val="C00000"/>
                </a:solidFill>
              </a:rPr>
              <a:t> 12:16), who notes [in the verse above] that the word "leaders" [rulers] is spelled in Hebrew without the two </a:t>
            </a:r>
            <a:r>
              <a:rPr lang="en-ZA" sz="9600" i="1" dirty="0" err="1" smtClean="0">
                <a:solidFill>
                  <a:srgbClr val="C00000"/>
                </a:solidFill>
              </a:rPr>
              <a:t>yuds</a:t>
            </a:r>
            <a:r>
              <a:rPr lang="en-ZA" sz="9600" i="1" dirty="0" smtClean="0">
                <a:solidFill>
                  <a:srgbClr val="C00000"/>
                </a:solidFill>
              </a:rPr>
              <a:t> that it would normally have. This defective spelling of their title is an implied rebuke of the leaders for not bringing their gifts until everything else had been contributed. Their motive was good. They assumed that the general contributions would not be enough, so they waited to see what would be lacking, with the intention of giving everything that would still be needed, but the national response was so generous that there was almost nothing left for the leaders to give. Because they were "lazy" in not coming immediately, the Torah spells their title defectively. Seeing that they had been remiss in this instance, the leaders did not repeat their mistake when the dedication of the Tabernacle was celebrated. Then they brought their own generous offerings immediately (Numbers </a:t>
            </a:r>
            <a:r>
              <a:rPr lang="en-ZA" sz="9600" i="1" dirty="0" err="1" smtClean="0">
                <a:solidFill>
                  <a:srgbClr val="C00000"/>
                </a:solidFill>
              </a:rPr>
              <a:t>ch</a:t>
            </a:r>
            <a:r>
              <a:rPr lang="en-ZA" sz="9600" i="1" dirty="0" smtClean="0">
                <a:solidFill>
                  <a:srgbClr val="C00000"/>
                </a:solidFill>
              </a:rPr>
              <a:t>. 7) [The Chumash pg. 519]. </a:t>
            </a:r>
          </a:p>
          <a:p>
            <a:pPr>
              <a:lnSpc>
                <a:spcPts val="2100"/>
              </a:lnSpc>
            </a:pPr>
            <a:r>
              <a:rPr lang="en-ZA" sz="9600" dirty="0" smtClean="0">
                <a:solidFill>
                  <a:schemeClr val="accent3">
                    <a:lumMod val="50000"/>
                  </a:schemeClr>
                </a:solidFill>
              </a:rPr>
              <a:t>(</a:t>
            </a:r>
            <a:r>
              <a:rPr lang="he-IL" sz="9600" dirty="0" smtClean="0">
                <a:solidFill>
                  <a:schemeClr val="accent3">
                    <a:lumMod val="50000"/>
                  </a:schemeClr>
                </a:solidFill>
              </a:rPr>
              <a:t>Exodus</a:t>
            </a:r>
            <a:r>
              <a:rPr lang="en-ZA" sz="9600" dirty="0" smtClean="0">
                <a:solidFill>
                  <a:schemeClr val="accent3">
                    <a:lumMod val="50000"/>
                  </a:schemeClr>
                </a:solidFill>
              </a:rPr>
              <a:t> 16:22) </a:t>
            </a:r>
            <a:r>
              <a:rPr lang="he-IL" sz="9600" dirty="0" smtClean="0">
                <a:solidFill>
                  <a:schemeClr val="accent3">
                    <a:lumMod val="50000"/>
                  </a:schemeClr>
                </a:solidFill>
              </a:rPr>
              <a:t>נשׂיאי</a:t>
            </a:r>
            <a:r>
              <a:rPr lang="en-ZA" sz="9600" dirty="0" smtClean="0">
                <a:solidFill>
                  <a:schemeClr val="accent3">
                    <a:lumMod val="50000"/>
                  </a:schemeClr>
                </a:solidFill>
              </a:rPr>
              <a:t> </a:t>
            </a:r>
            <a:r>
              <a:rPr lang="en-ZA" sz="9600" dirty="0" err="1" smtClean="0">
                <a:solidFill>
                  <a:schemeClr val="accent3">
                    <a:lumMod val="50000"/>
                  </a:schemeClr>
                </a:solidFill>
              </a:rPr>
              <a:t>vs</a:t>
            </a:r>
            <a:r>
              <a:rPr lang="en-ZA" sz="9600" dirty="0" smtClean="0">
                <a:solidFill>
                  <a:schemeClr val="accent3">
                    <a:lumMod val="50000"/>
                  </a:schemeClr>
                </a:solidFill>
              </a:rPr>
              <a:t> </a:t>
            </a:r>
            <a:r>
              <a:rPr lang="he-IL" sz="9600" dirty="0" smtClean="0">
                <a:solidFill>
                  <a:schemeClr val="accent3">
                    <a:lumMod val="50000"/>
                  </a:schemeClr>
                </a:solidFill>
              </a:rPr>
              <a:t>והנשׂאם</a:t>
            </a:r>
            <a:endParaRPr lang="en-ZA" sz="9600" baseline="30000" dirty="0" smtClean="0">
              <a:solidFill>
                <a:schemeClr val="accent3">
                  <a:lumMod val="50000"/>
                </a:schemeClr>
              </a:solidFill>
            </a:endParaRPr>
          </a:p>
          <a:p>
            <a:pPr>
              <a:lnSpc>
                <a:spcPts val="2100"/>
              </a:lnSpc>
            </a:pPr>
            <a:endParaRPr lang="en-ZA" sz="9600" dirty="0" smtClean="0">
              <a:solidFill>
                <a:schemeClr val="accent3">
                  <a:lumMod val="50000"/>
                </a:schemeClr>
              </a:solidFill>
            </a:endParaRPr>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15</a:t>
            </a:fld>
            <a:endParaRPr lang="en-ZA"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WHOSE SPIRIT MOVED HIM</a:t>
            </a:r>
            <a:endParaRPr lang="en-ZA" dirty="0"/>
          </a:p>
        </p:txBody>
      </p:sp>
      <p:sp>
        <p:nvSpPr>
          <p:cNvPr id="3" name="Content Placeholder 2"/>
          <p:cNvSpPr>
            <a:spLocks noGrp="1"/>
          </p:cNvSpPr>
          <p:nvPr>
            <p:ph idx="1"/>
          </p:nvPr>
        </p:nvSpPr>
        <p:spPr/>
        <p:txBody>
          <a:bodyPr>
            <a:noAutofit/>
          </a:bodyPr>
          <a:lstStyle/>
          <a:p>
            <a:pPr>
              <a:lnSpc>
                <a:spcPts val="2300"/>
              </a:lnSpc>
            </a:pPr>
            <a:r>
              <a:rPr lang="en-ZA" i="1" dirty="0" smtClean="0"/>
              <a:t>“</a:t>
            </a:r>
            <a:r>
              <a:rPr lang="en-ZA" i="1" dirty="0" smtClean="0">
                <a:solidFill>
                  <a:srgbClr val="004821"/>
                </a:solidFill>
              </a:rPr>
              <a:t>And whose spirit moved him”</a:t>
            </a:r>
            <a:r>
              <a:rPr lang="en-ZA" i="1" dirty="0" smtClean="0"/>
              <a:t> or “</a:t>
            </a:r>
            <a:r>
              <a:rPr lang="en-ZA" i="1" dirty="0" err="1" smtClean="0"/>
              <a:t>v‟chal</a:t>
            </a:r>
            <a:r>
              <a:rPr lang="en-ZA" i="1" dirty="0" smtClean="0"/>
              <a:t> </a:t>
            </a:r>
            <a:r>
              <a:rPr lang="en-ZA" i="1" dirty="0" err="1" smtClean="0"/>
              <a:t>asher</a:t>
            </a:r>
            <a:r>
              <a:rPr lang="en-ZA" i="1" dirty="0" smtClean="0"/>
              <a:t> </a:t>
            </a:r>
            <a:r>
              <a:rPr lang="en-ZA" i="1" dirty="0" err="1" smtClean="0"/>
              <a:t>nadabah</a:t>
            </a:r>
            <a:r>
              <a:rPr lang="en-ZA" i="1" dirty="0" smtClean="0"/>
              <a:t> </a:t>
            </a:r>
            <a:r>
              <a:rPr lang="en-ZA" i="1" dirty="0" err="1" smtClean="0"/>
              <a:t>ruacha</a:t>
            </a:r>
            <a:r>
              <a:rPr lang="en-ZA" i="1" dirty="0" smtClean="0"/>
              <a:t> </a:t>
            </a:r>
            <a:r>
              <a:rPr lang="en-ZA" i="1" dirty="0" err="1" smtClean="0"/>
              <a:t>atah</a:t>
            </a:r>
            <a:r>
              <a:rPr lang="en-ZA" i="1" dirty="0" smtClean="0"/>
              <a:t>”.</a:t>
            </a:r>
            <a:r>
              <a:rPr lang="en-ZA" dirty="0" smtClean="0"/>
              <a:t> </a:t>
            </a:r>
          </a:p>
          <a:p>
            <a:pPr>
              <a:lnSpc>
                <a:spcPts val="2300"/>
              </a:lnSpc>
            </a:pPr>
            <a:r>
              <a:rPr lang="en-ZA" dirty="0" smtClean="0"/>
              <a:t>The key here is “</a:t>
            </a:r>
            <a:r>
              <a:rPr lang="en-ZA" i="1" dirty="0" err="1" smtClean="0"/>
              <a:t>nadabah</a:t>
            </a:r>
            <a:r>
              <a:rPr lang="en-ZA" dirty="0" smtClean="0"/>
              <a:t>” which is from the root “</a:t>
            </a:r>
            <a:r>
              <a:rPr lang="en-ZA" i="1" dirty="0" err="1" smtClean="0"/>
              <a:t>nadab</a:t>
            </a:r>
            <a:r>
              <a:rPr lang="en-ZA" dirty="0" smtClean="0"/>
              <a:t>” which means to “</a:t>
            </a:r>
            <a:r>
              <a:rPr lang="en-ZA" i="1" dirty="0" smtClean="0"/>
              <a:t>impel oneself to freely give” </a:t>
            </a:r>
            <a:r>
              <a:rPr lang="en-ZA" dirty="0" smtClean="0"/>
              <a:t>or literally “</a:t>
            </a:r>
            <a:r>
              <a:rPr lang="en-ZA" i="1" dirty="0" smtClean="0"/>
              <a:t>to spontaneously give oneself freely”</a:t>
            </a:r>
            <a:r>
              <a:rPr lang="en-ZA" dirty="0" smtClean="0"/>
              <a:t>. The spirit within us impels us to give ourselves to </a:t>
            </a:r>
            <a:r>
              <a:rPr lang="he-IL" dirty="0" smtClean="0"/>
              <a:t>יהוה</a:t>
            </a:r>
            <a:r>
              <a:rPr lang="en-ZA" dirty="0" smtClean="0"/>
              <a:t> freely, without hesitation and without limits. It’s no coincidence that one of the sons of Aharon who offered </a:t>
            </a:r>
            <a:r>
              <a:rPr lang="en-ZA" i="1" dirty="0" smtClean="0"/>
              <a:t>“strange fire</a:t>
            </a:r>
            <a:r>
              <a:rPr lang="en-ZA" dirty="0" smtClean="0"/>
              <a:t>” and was consumed was named </a:t>
            </a:r>
            <a:r>
              <a:rPr lang="en-ZA" dirty="0" err="1" smtClean="0"/>
              <a:t>Nadab</a:t>
            </a:r>
            <a:r>
              <a:rPr lang="en-ZA" dirty="0" smtClean="0"/>
              <a:t>. His spontaneity was actually of himself and against the conditions of worship set forth by </a:t>
            </a:r>
            <a:r>
              <a:rPr lang="he-IL" i="1" dirty="0" smtClean="0"/>
              <a:t>יהוה</a:t>
            </a:r>
            <a:r>
              <a:rPr lang="en-ZA" dirty="0" smtClean="0"/>
              <a:t>. </a:t>
            </a:r>
          </a:p>
          <a:p>
            <a:pPr>
              <a:lnSpc>
                <a:spcPts val="2300"/>
              </a:lnSpc>
            </a:pPr>
            <a:r>
              <a:rPr lang="en-ZA" dirty="0" smtClean="0"/>
              <a:t>As our heart, our inner man is </a:t>
            </a:r>
            <a:r>
              <a:rPr lang="en-ZA" i="1" dirty="0" smtClean="0"/>
              <a:t>“lifted up</a:t>
            </a:r>
            <a:r>
              <a:rPr lang="en-ZA" dirty="0" smtClean="0"/>
              <a:t>” and we give freely of ourselves to </a:t>
            </a:r>
            <a:r>
              <a:rPr lang="he-IL" i="1" dirty="0" smtClean="0"/>
              <a:t>יהוה</a:t>
            </a:r>
            <a:r>
              <a:rPr lang="en-ZA" dirty="0" smtClean="0"/>
              <a:t>, so is the </a:t>
            </a:r>
            <a:r>
              <a:rPr lang="en-ZA" i="1" dirty="0" smtClean="0"/>
              <a:t>“contribution”, the “</a:t>
            </a:r>
            <a:r>
              <a:rPr lang="en-ZA" i="1" dirty="0" err="1" smtClean="0"/>
              <a:t>terumah</a:t>
            </a:r>
            <a:r>
              <a:rPr lang="en-ZA" i="1" dirty="0" smtClean="0"/>
              <a:t>” “elevated” or “lifted up</a:t>
            </a:r>
            <a:r>
              <a:rPr lang="en-ZA" dirty="0" smtClean="0"/>
              <a:t>”. And, that giving of ourselves is simply giving the very talents and </a:t>
            </a:r>
            <a:r>
              <a:rPr lang="en-ZA" dirty="0" err="1" smtClean="0"/>
              <a:t>gifting’s</a:t>
            </a:r>
            <a:r>
              <a:rPr lang="en-ZA" dirty="0" smtClean="0"/>
              <a:t> that </a:t>
            </a:r>
            <a:r>
              <a:rPr lang="he-IL" i="1" dirty="0" smtClean="0"/>
              <a:t>יהוה</a:t>
            </a:r>
            <a:r>
              <a:rPr lang="en-ZA" dirty="0" smtClean="0"/>
              <a:t> has given us to help build His Dwelling Place. All of the Children of Israel played a part in the building of the Dwelling Place of </a:t>
            </a:r>
            <a:r>
              <a:rPr lang="he-IL" i="1" dirty="0" smtClean="0"/>
              <a:t>יהוה</a:t>
            </a:r>
            <a:r>
              <a:rPr lang="en-ZA" dirty="0" smtClean="0"/>
              <a:t> and He did dwell in their midst because of it. </a:t>
            </a: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16</a:t>
            </a:fld>
            <a:endParaRPr lang="en-ZA"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PEOPLE RESTRAINED</a:t>
            </a:r>
            <a:endParaRPr lang="en-ZA" dirty="0"/>
          </a:p>
        </p:txBody>
      </p:sp>
      <p:sp>
        <p:nvSpPr>
          <p:cNvPr id="3" name="Content Placeholder 2"/>
          <p:cNvSpPr>
            <a:spLocks noGrp="1"/>
          </p:cNvSpPr>
          <p:nvPr>
            <p:ph idx="1"/>
          </p:nvPr>
        </p:nvSpPr>
        <p:spPr/>
        <p:txBody>
          <a:bodyPr>
            <a:normAutofit fontScale="25000" lnSpcReduction="20000"/>
          </a:bodyPr>
          <a:lstStyle/>
          <a:p>
            <a:pPr algn="ctr">
              <a:lnSpc>
                <a:spcPts val="2200"/>
              </a:lnSpc>
            </a:pPr>
            <a:r>
              <a:rPr lang="en-ZA" sz="9600" i="1" dirty="0" smtClean="0">
                <a:solidFill>
                  <a:srgbClr val="004821"/>
                </a:solidFill>
              </a:rPr>
              <a:t>The children of </a:t>
            </a:r>
            <a:r>
              <a:rPr lang="en-ZA" sz="9600" i="1" dirty="0" err="1" smtClean="0">
                <a:solidFill>
                  <a:srgbClr val="004821"/>
                </a:solidFill>
              </a:rPr>
              <a:t>Yisra’ĕl</a:t>
            </a:r>
            <a:r>
              <a:rPr lang="en-ZA" sz="9600" i="1" dirty="0" smtClean="0">
                <a:solidFill>
                  <a:srgbClr val="004821"/>
                </a:solidFill>
              </a:rPr>
              <a:t> brought a voluntary offering to </a:t>
            </a:r>
            <a:r>
              <a:rPr lang="he-IL" sz="9600" i="1" dirty="0" smtClean="0">
                <a:solidFill>
                  <a:srgbClr val="004821"/>
                </a:solidFill>
              </a:rPr>
              <a:t>יהוה</a:t>
            </a:r>
            <a:r>
              <a:rPr lang="en-ZA" sz="9600" i="1" dirty="0" smtClean="0">
                <a:solidFill>
                  <a:srgbClr val="004821"/>
                </a:solidFill>
              </a:rPr>
              <a:t>, all the men and women whose hearts moved them to bring all kinds of work which </a:t>
            </a:r>
            <a:r>
              <a:rPr lang="he-IL" sz="9600" i="1" dirty="0" smtClean="0">
                <a:solidFill>
                  <a:srgbClr val="004821"/>
                </a:solidFill>
              </a:rPr>
              <a:t>יהוה</a:t>
            </a:r>
            <a:r>
              <a:rPr lang="en-ZA" sz="9600" i="1" dirty="0" smtClean="0">
                <a:solidFill>
                  <a:srgbClr val="004821"/>
                </a:solidFill>
              </a:rPr>
              <a:t>, by the hand of </a:t>
            </a:r>
            <a:r>
              <a:rPr lang="en-ZA" sz="9600" i="1" dirty="0" err="1" smtClean="0">
                <a:solidFill>
                  <a:srgbClr val="004821"/>
                </a:solidFill>
              </a:rPr>
              <a:t>Mosheh</a:t>
            </a:r>
            <a:r>
              <a:rPr lang="en-ZA" sz="9600" i="1" dirty="0" smtClean="0">
                <a:solidFill>
                  <a:srgbClr val="004821"/>
                </a:solidFill>
              </a:rPr>
              <a:t>, had commanded to be done. </a:t>
            </a:r>
            <a:r>
              <a:rPr lang="en-US" sz="9600" i="1" dirty="0" smtClean="0">
                <a:solidFill>
                  <a:srgbClr val="004821"/>
                </a:solidFill>
              </a:rPr>
              <a:t>(Exodus 35:29)</a:t>
            </a:r>
          </a:p>
          <a:p>
            <a:pPr>
              <a:lnSpc>
                <a:spcPts val="2200"/>
              </a:lnSpc>
            </a:pPr>
            <a:r>
              <a:rPr lang="en-ZA" sz="9600" dirty="0" smtClean="0"/>
              <a:t>Sadly, only a set apart people came that acknowledged their redemption and the provisions of Yahweh. The true bride of Yeshua will bring forth her offerings to the Bridegroom and she will come from within the body of believers.</a:t>
            </a:r>
          </a:p>
          <a:p>
            <a:pPr>
              <a:lnSpc>
                <a:spcPts val="2200"/>
              </a:lnSpc>
            </a:pPr>
            <a:r>
              <a:rPr lang="en-ZA" sz="9600" i="1" dirty="0" smtClean="0">
                <a:solidFill>
                  <a:srgbClr val="004821"/>
                </a:solidFill>
              </a:rPr>
              <a:t>...But they still brought to him voluntary offerings every morning, so all the craftsmen who were doing all the work of the set-apart place came, each from the work he was doing, and they spoke to </a:t>
            </a:r>
            <a:r>
              <a:rPr lang="en-ZA" sz="9600" i="1" dirty="0" err="1" smtClean="0">
                <a:solidFill>
                  <a:srgbClr val="004821"/>
                </a:solidFill>
              </a:rPr>
              <a:t>Mosheh</a:t>
            </a:r>
            <a:r>
              <a:rPr lang="en-ZA" sz="9600" i="1" dirty="0" smtClean="0">
                <a:solidFill>
                  <a:srgbClr val="004821"/>
                </a:solidFill>
              </a:rPr>
              <a:t>, saying, “The people bring much more than enough for the service of the work which </a:t>
            </a:r>
            <a:r>
              <a:rPr lang="he-IL" sz="9600" i="1" dirty="0" smtClean="0">
                <a:solidFill>
                  <a:srgbClr val="004821"/>
                </a:solidFill>
              </a:rPr>
              <a:t>יהוה</a:t>
            </a:r>
            <a:r>
              <a:rPr lang="en-ZA" sz="9600" i="1" dirty="0" smtClean="0">
                <a:solidFill>
                  <a:srgbClr val="004821"/>
                </a:solidFill>
              </a:rPr>
              <a:t> commanded us to do.” Then </a:t>
            </a:r>
            <a:r>
              <a:rPr lang="en-ZA" sz="9600" i="1" dirty="0" err="1" smtClean="0">
                <a:solidFill>
                  <a:srgbClr val="004821"/>
                </a:solidFill>
              </a:rPr>
              <a:t>Mosheh</a:t>
            </a:r>
            <a:r>
              <a:rPr lang="en-ZA" sz="9600" i="1" dirty="0" smtClean="0">
                <a:solidFill>
                  <a:srgbClr val="004821"/>
                </a:solidFill>
              </a:rPr>
              <a:t> commanded and they sent this word throughout the camp, saying, “Let neither man nor woman do any more work for the contribution of the set-apart place.” And the people were withheld from bringing, </a:t>
            </a:r>
            <a:r>
              <a:rPr lang="en-US" sz="9600" i="1" dirty="0" smtClean="0">
                <a:solidFill>
                  <a:srgbClr val="004821"/>
                </a:solidFill>
              </a:rPr>
              <a:t>(Exodus 36:3-6) </a:t>
            </a:r>
          </a:p>
          <a:p>
            <a:pPr algn="ctr">
              <a:lnSpc>
                <a:spcPts val="2200"/>
              </a:lnSpc>
            </a:pPr>
            <a:r>
              <a:rPr lang="en-ZA" sz="9600" i="1" dirty="0" smtClean="0">
                <a:solidFill>
                  <a:srgbClr val="C00000"/>
                </a:solidFill>
              </a:rPr>
              <a:t>A giving heart is infectious.</a:t>
            </a:r>
          </a:p>
          <a:p>
            <a:endParaRPr lang="en-ZA" sz="9600" b="1" i="1" dirty="0" smtClean="0">
              <a:solidFill>
                <a:srgbClr val="004821"/>
              </a:solidFill>
            </a:endParaRPr>
          </a:p>
          <a:p>
            <a:endParaRPr lang="en-ZA" sz="9600" dirty="0" smtClean="0"/>
          </a:p>
          <a:p>
            <a:endParaRPr lang="en-ZA" sz="9600" dirty="0" smtClean="0"/>
          </a:p>
          <a:p>
            <a:endParaRPr lang="en-ZA" dirty="0" smtClean="0"/>
          </a:p>
          <a:p>
            <a:endParaRPr lang="en-ZA"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17</a:t>
            </a:fld>
            <a:endParaRPr lang="en-ZA"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BEZALEL</a:t>
            </a:r>
            <a:endParaRPr lang="en-ZA" dirty="0"/>
          </a:p>
        </p:txBody>
      </p:sp>
      <p:sp>
        <p:nvSpPr>
          <p:cNvPr id="3" name="Content Placeholder 2"/>
          <p:cNvSpPr>
            <a:spLocks noGrp="1"/>
          </p:cNvSpPr>
          <p:nvPr>
            <p:ph idx="1"/>
          </p:nvPr>
        </p:nvSpPr>
        <p:spPr/>
        <p:txBody>
          <a:bodyPr>
            <a:normAutofit fontScale="92500" lnSpcReduction="20000"/>
          </a:bodyPr>
          <a:lstStyle/>
          <a:p>
            <a:pPr algn="ctr"/>
            <a:r>
              <a:rPr lang="en-ZA" sz="2600" i="1" dirty="0" smtClean="0">
                <a:solidFill>
                  <a:srgbClr val="004821"/>
                </a:solidFill>
              </a:rPr>
              <a:t>And Moses said to the children of Israel, "See, the LORD has called by name </a:t>
            </a:r>
            <a:r>
              <a:rPr lang="en-ZA" sz="2600" b="1" i="1" dirty="0" err="1" smtClean="0">
                <a:solidFill>
                  <a:srgbClr val="004821"/>
                </a:solidFill>
              </a:rPr>
              <a:t>Bezale</a:t>
            </a:r>
            <a:r>
              <a:rPr lang="en-ZA" sz="2600" i="1" dirty="0" err="1" smtClean="0">
                <a:solidFill>
                  <a:srgbClr val="004821"/>
                </a:solidFill>
              </a:rPr>
              <a:t>l</a:t>
            </a:r>
            <a:r>
              <a:rPr lang="en-ZA" sz="2600" i="1" dirty="0" smtClean="0">
                <a:solidFill>
                  <a:srgbClr val="004821"/>
                </a:solidFill>
              </a:rPr>
              <a:t> the son of </a:t>
            </a:r>
            <a:r>
              <a:rPr lang="en-ZA" sz="2600" b="1" i="1" dirty="0" smtClean="0">
                <a:solidFill>
                  <a:srgbClr val="004821"/>
                </a:solidFill>
              </a:rPr>
              <a:t>Uri</a:t>
            </a:r>
            <a:r>
              <a:rPr lang="en-ZA" sz="2600" i="1" dirty="0" smtClean="0">
                <a:solidFill>
                  <a:srgbClr val="004821"/>
                </a:solidFill>
              </a:rPr>
              <a:t>, the son of </a:t>
            </a:r>
            <a:r>
              <a:rPr lang="en-ZA" sz="2600" b="1" i="1" dirty="0" err="1" smtClean="0">
                <a:solidFill>
                  <a:srgbClr val="004821"/>
                </a:solidFill>
              </a:rPr>
              <a:t>Hur</a:t>
            </a:r>
            <a:r>
              <a:rPr lang="en-ZA" sz="2600" i="1" dirty="0" smtClean="0">
                <a:solidFill>
                  <a:srgbClr val="004821"/>
                </a:solidFill>
              </a:rPr>
              <a:t>, of the tribe of </a:t>
            </a:r>
            <a:r>
              <a:rPr lang="en-ZA" sz="2600" b="1" i="1" dirty="0" smtClean="0">
                <a:solidFill>
                  <a:srgbClr val="004821"/>
                </a:solidFill>
              </a:rPr>
              <a:t>Judah</a:t>
            </a:r>
            <a:r>
              <a:rPr lang="en-ZA" sz="2600" i="1" dirty="0" smtClean="0">
                <a:solidFill>
                  <a:srgbClr val="004821"/>
                </a:solidFill>
              </a:rPr>
              <a:t>; and He has filled him with the Spirit of God, in wisdom and understanding, in knowledge and all manner of workmanship, to design artistic works, to work in gold and silver and bronze, in cutting jewels for setting, in carving wood, and to work in all manner of artistic workmanship. </a:t>
            </a:r>
            <a:r>
              <a:rPr lang="en-ZA" sz="2600" b="1" i="1" dirty="0" smtClean="0">
                <a:solidFill>
                  <a:srgbClr val="004821"/>
                </a:solidFill>
              </a:rPr>
              <a:t>(Exodus 35:30-33)</a:t>
            </a:r>
          </a:p>
          <a:p>
            <a:r>
              <a:rPr lang="en-ZA" sz="2600" dirty="0" smtClean="0"/>
              <a:t>• </a:t>
            </a:r>
            <a:r>
              <a:rPr lang="en-ZA" sz="2600" dirty="0" err="1" smtClean="0"/>
              <a:t>Bezalel</a:t>
            </a:r>
            <a:r>
              <a:rPr lang="en-ZA" sz="2600" dirty="0" smtClean="0"/>
              <a:t> – In the shadow of El (Elohim)</a:t>
            </a:r>
          </a:p>
          <a:p>
            <a:r>
              <a:rPr lang="en-ZA" sz="2600" dirty="0" smtClean="0"/>
              <a:t>• Uri – My light</a:t>
            </a:r>
          </a:p>
          <a:p>
            <a:r>
              <a:rPr lang="en-ZA" sz="2600" dirty="0" smtClean="0"/>
              <a:t>• </a:t>
            </a:r>
            <a:r>
              <a:rPr lang="en-ZA" sz="2600" dirty="0" err="1" smtClean="0"/>
              <a:t>Hur</a:t>
            </a:r>
            <a:r>
              <a:rPr lang="en-ZA" sz="2600" dirty="0" smtClean="0"/>
              <a:t> – Whiten (Etymological Dictionary of Biblical Hebrew)</a:t>
            </a:r>
          </a:p>
          <a:p>
            <a:r>
              <a:rPr lang="en-ZA" sz="2600" dirty="0" smtClean="0"/>
              <a:t>• Judah – praise</a:t>
            </a:r>
          </a:p>
          <a:p>
            <a:r>
              <a:rPr lang="en-ZA" sz="2600" dirty="0" err="1" smtClean="0"/>
              <a:t>Bezalel’s</a:t>
            </a:r>
            <a:r>
              <a:rPr lang="en-ZA" sz="2600" dirty="0" smtClean="0"/>
              <a:t> name which means </a:t>
            </a:r>
            <a:r>
              <a:rPr lang="en-ZA" sz="2600" i="1" dirty="0" smtClean="0"/>
              <a:t>“in the shadow of El”</a:t>
            </a:r>
            <a:r>
              <a:rPr lang="en-ZA" sz="2600" dirty="0" smtClean="0"/>
              <a:t>, is a description of one who is covered by the shadow of the Almighty. Throughout the Scriptures, living in the shadow of Elohim is the best place to be. </a:t>
            </a:r>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18</a:t>
            </a:fld>
            <a:endParaRPr lang="en-ZA"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HIS SHADOW IS HIS SPIRIT.</a:t>
            </a:r>
            <a:endParaRPr lang="en-ZA" dirty="0"/>
          </a:p>
        </p:txBody>
      </p:sp>
      <p:sp>
        <p:nvSpPr>
          <p:cNvPr id="3" name="Content Placeholder 2"/>
          <p:cNvSpPr>
            <a:spLocks noGrp="1"/>
          </p:cNvSpPr>
          <p:nvPr>
            <p:ph idx="1"/>
          </p:nvPr>
        </p:nvSpPr>
        <p:spPr/>
        <p:txBody>
          <a:bodyPr>
            <a:normAutofit/>
          </a:bodyPr>
          <a:lstStyle/>
          <a:p>
            <a:pPr algn="ctr"/>
            <a:r>
              <a:rPr lang="en-ZA" i="1" dirty="0" smtClean="0">
                <a:solidFill>
                  <a:srgbClr val="004821"/>
                </a:solidFill>
              </a:rPr>
              <a:t>Keep me as the apple of Your eye; Hide me under the shadow of Your wings, </a:t>
            </a:r>
            <a:r>
              <a:rPr lang="en-ZA" b="1" i="1" dirty="0" smtClean="0">
                <a:solidFill>
                  <a:srgbClr val="004821"/>
                </a:solidFill>
              </a:rPr>
              <a:t>(Psalms 17:8)</a:t>
            </a:r>
          </a:p>
          <a:p>
            <a:pPr algn="ctr"/>
            <a:r>
              <a:rPr lang="en-ZA" i="1" dirty="0" smtClean="0">
                <a:solidFill>
                  <a:srgbClr val="004821"/>
                </a:solidFill>
              </a:rPr>
              <a:t>..a </a:t>
            </a:r>
            <a:r>
              <a:rPr lang="en-ZA" i="1" dirty="0" err="1" smtClean="0">
                <a:solidFill>
                  <a:srgbClr val="004821"/>
                </a:solidFill>
              </a:rPr>
              <a:t>Michtam</a:t>
            </a:r>
            <a:r>
              <a:rPr lang="en-ZA" i="1" dirty="0" smtClean="0">
                <a:solidFill>
                  <a:srgbClr val="004821"/>
                </a:solidFill>
              </a:rPr>
              <a:t> of David When He Fled from Saul into the Cave. Be merciful to me, O God, be merciful to me! For my soul trusts in You; And in the shadow of Your wings I will make my refuge, Until these calamities have passed by. </a:t>
            </a:r>
            <a:r>
              <a:rPr lang="en-ZA" b="1" i="1" dirty="0" smtClean="0">
                <a:solidFill>
                  <a:srgbClr val="004821"/>
                </a:solidFill>
              </a:rPr>
              <a:t>(Psalms 57:1)</a:t>
            </a:r>
          </a:p>
          <a:p>
            <a:pPr algn="ctr"/>
            <a:r>
              <a:rPr lang="en-ZA" i="1" dirty="0" smtClean="0">
                <a:solidFill>
                  <a:srgbClr val="004821"/>
                </a:solidFill>
              </a:rPr>
              <a:t>Because You have been my help, Therefore in the shadow of Your wings I will rejoice. </a:t>
            </a:r>
            <a:r>
              <a:rPr lang="en-ZA" b="1" i="1" dirty="0" smtClean="0">
                <a:solidFill>
                  <a:srgbClr val="004821"/>
                </a:solidFill>
              </a:rPr>
              <a:t>(Psalms 63:7)</a:t>
            </a:r>
          </a:p>
          <a:p>
            <a:pPr algn="ctr"/>
            <a:r>
              <a:rPr lang="en-ZA" i="1" dirty="0" smtClean="0">
                <a:solidFill>
                  <a:srgbClr val="004821"/>
                </a:solidFill>
              </a:rPr>
              <a:t>He who dwells in the secret place of the Most High Shall abide under the shadow of the Almighty. I will say of the LORD, "He is my refuge and my fortress; My God, in Him I will trust." Surely He shall deliver you from the snare of the fowler And from the perilous pestilence. He shall cover you with His feathers, And under His wings you shall take refuge; His truth shall be your shield and buckler. </a:t>
            </a:r>
            <a:r>
              <a:rPr lang="en-ZA" b="1" i="1" dirty="0" smtClean="0">
                <a:solidFill>
                  <a:srgbClr val="004821"/>
                </a:solidFill>
              </a:rPr>
              <a:t>(Psalms 91:1-4)</a:t>
            </a:r>
          </a:p>
          <a:p>
            <a:endParaRPr lang="en-ZA" dirty="0" smtClean="0"/>
          </a:p>
          <a:p>
            <a:endParaRPr lang="en-ZA" dirty="0" smtClean="0"/>
          </a:p>
          <a:p>
            <a:endParaRPr lang="en-ZA" dirty="0" smtClean="0"/>
          </a:p>
          <a:p>
            <a:endParaRPr lang="en-ZA"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19</a:t>
            </a:fld>
            <a:endParaRPr lang="en-ZA"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ZA" dirty="0" smtClean="0"/>
              <a:t>RECOGNITION</a:t>
            </a:r>
            <a:endParaRPr lang="en-ZA" dirty="0"/>
          </a:p>
        </p:txBody>
      </p:sp>
      <p:sp>
        <p:nvSpPr>
          <p:cNvPr id="5" name="Content Placeholder 4"/>
          <p:cNvSpPr>
            <a:spLocks noGrp="1"/>
          </p:cNvSpPr>
          <p:nvPr>
            <p:ph idx="1"/>
          </p:nvPr>
        </p:nvSpPr>
        <p:spPr/>
        <p:txBody>
          <a:bodyPr>
            <a:normAutofit fontScale="25000" lnSpcReduction="20000"/>
          </a:bodyPr>
          <a:lstStyle/>
          <a:p>
            <a:pPr algn="ctr">
              <a:lnSpc>
                <a:spcPts val="2200"/>
              </a:lnSpc>
            </a:pPr>
            <a:r>
              <a:rPr lang="en-ZA" sz="9600" b="1" dirty="0" smtClean="0"/>
              <a:t>THE MESSIANIC PROPHECY BIBLE PROJECT</a:t>
            </a:r>
          </a:p>
          <a:p>
            <a:pPr>
              <a:lnSpc>
                <a:spcPts val="2200"/>
              </a:lnSpc>
            </a:pPr>
            <a:r>
              <a:rPr lang="en-ZA" sz="9600" i="1" dirty="0" smtClean="0">
                <a:solidFill>
                  <a:srgbClr val="004821"/>
                </a:solidFill>
              </a:rPr>
              <a:t>http://www.messianicbible.com</a:t>
            </a:r>
          </a:p>
          <a:p>
            <a:pPr>
              <a:lnSpc>
                <a:spcPts val="2200"/>
              </a:lnSpc>
            </a:pPr>
            <a:endParaRPr lang="en-ZA" sz="9600" dirty="0" smtClean="0"/>
          </a:p>
          <a:p>
            <a:pPr algn="ctr">
              <a:lnSpc>
                <a:spcPts val="2200"/>
              </a:lnSpc>
            </a:pPr>
            <a:r>
              <a:rPr lang="en-ZA" sz="9600" b="1" dirty="0" smtClean="0"/>
              <a:t>HEAR O ISRAEL </a:t>
            </a:r>
          </a:p>
          <a:p>
            <a:pPr>
              <a:lnSpc>
                <a:spcPts val="2200"/>
              </a:lnSpc>
            </a:pPr>
            <a:r>
              <a:rPr lang="en-ZA" sz="9600" i="1" dirty="0" smtClean="0">
                <a:solidFill>
                  <a:srgbClr val="004821"/>
                </a:solidFill>
              </a:rPr>
              <a:t>www.hearoisrael.org</a:t>
            </a:r>
          </a:p>
          <a:p>
            <a:pPr>
              <a:lnSpc>
                <a:spcPts val="2200"/>
              </a:lnSpc>
            </a:pPr>
            <a:endParaRPr lang="en-ZA" sz="9600" dirty="0" smtClean="0"/>
          </a:p>
          <a:p>
            <a:pPr algn="ctr">
              <a:lnSpc>
                <a:spcPts val="2200"/>
              </a:lnSpc>
            </a:pPr>
            <a:r>
              <a:rPr lang="en-ZA" sz="9600" b="1" dirty="0" smtClean="0"/>
              <a:t>SHEEPFOLD GLEANINGS WRITTEN BY JULIE PARKER</a:t>
            </a:r>
            <a:endParaRPr lang="en-ZA" sz="9600" b="1" dirty="0" smtClean="0">
              <a:hlinkClick r:id="rId2"/>
            </a:endParaRPr>
          </a:p>
          <a:p>
            <a:pPr>
              <a:lnSpc>
                <a:spcPts val="2200"/>
              </a:lnSpc>
            </a:pPr>
            <a:r>
              <a:rPr lang="en-ZA" sz="9600" i="1" dirty="0" smtClean="0">
                <a:solidFill>
                  <a:srgbClr val="004821"/>
                </a:solidFill>
              </a:rPr>
              <a:t>www.sheepfoldgleanings.com</a:t>
            </a:r>
          </a:p>
          <a:p>
            <a:pPr>
              <a:lnSpc>
                <a:spcPts val="2200"/>
              </a:lnSpc>
            </a:pPr>
            <a:endParaRPr lang="en-ZA" sz="9600" dirty="0" smtClean="0"/>
          </a:p>
          <a:p>
            <a:pPr algn="ctr">
              <a:lnSpc>
                <a:spcPts val="2200"/>
              </a:lnSpc>
            </a:pPr>
            <a:r>
              <a:rPr lang="en-ZA" sz="9600" b="1" dirty="0" smtClean="0"/>
              <a:t>MESSIANIC ISRAEL ALLIANCE</a:t>
            </a:r>
          </a:p>
          <a:p>
            <a:pPr>
              <a:lnSpc>
                <a:spcPts val="2200"/>
              </a:lnSpc>
            </a:pPr>
            <a:r>
              <a:rPr lang="en-ZA" sz="9600" i="1" dirty="0" smtClean="0">
                <a:solidFill>
                  <a:srgbClr val="004821"/>
                </a:solidFill>
              </a:rPr>
              <a:t>http://www.messianicisrael.com</a:t>
            </a:r>
          </a:p>
          <a:p>
            <a:pPr>
              <a:lnSpc>
                <a:spcPts val="2200"/>
              </a:lnSpc>
            </a:pPr>
            <a:endParaRPr lang="en-ZA" sz="9600" dirty="0" smtClean="0"/>
          </a:p>
          <a:p>
            <a:pPr algn="ctr">
              <a:lnSpc>
                <a:spcPts val="2200"/>
              </a:lnSpc>
            </a:pPr>
            <a:r>
              <a:rPr lang="en-ZA" sz="9600" b="1" dirty="0" smtClean="0"/>
              <a:t>AZAMRA TORAH FOR OUR TIME – RABBI AVRAHAM GREENBAUM</a:t>
            </a:r>
          </a:p>
          <a:p>
            <a:pPr>
              <a:lnSpc>
                <a:spcPts val="2200"/>
              </a:lnSpc>
            </a:pPr>
            <a:r>
              <a:rPr lang="en-ZA" sz="9600" i="1" dirty="0" smtClean="0">
                <a:solidFill>
                  <a:srgbClr val="004821"/>
                </a:solidFill>
              </a:rPr>
              <a:t>http://www.azamra.org</a:t>
            </a:r>
          </a:p>
          <a:p>
            <a:pPr>
              <a:lnSpc>
                <a:spcPts val="2200"/>
              </a:lnSpc>
            </a:pPr>
            <a:endParaRPr lang="en-ZA" dirty="0"/>
          </a:p>
        </p:txBody>
      </p:sp>
      <p:sp>
        <p:nvSpPr>
          <p:cNvPr id="3" name="Slide Number Placeholder 2"/>
          <p:cNvSpPr>
            <a:spLocks noGrp="1"/>
          </p:cNvSpPr>
          <p:nvPr>
            <p:ph type="sldNum" sz="quarter" idx="12"/>
          </p:nvPr>
        </p:nvSpPr>
        <p:spPr/>
        <p:txBody>
          <a:bodyPr/>
          <a:lstStyle/>
          <a:p>
            <a:pPr>
              <a:defRPr/>
            </a:pPr>
            <a:fld id="{E81DA09B-A993-411C-A6BC-479434076786}" type="slidenum">
              <a:rPr lang="en-ZA" smtClean="0"/>
              <a:pPr>
                <a:defRPr/>
              </a:pPr>
              <a:t>2</a:t>
            </a:fld>
            <a:endParaRPr lang="en-ZA"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BIRD IMAGERY</a:t>
            </a:r>
            <a:endParaRPr lang="en-ZA" dirty="0"/>
          </a:p>
        </p:txBody>
      </p:sp>
      <p:sp>
        <p:nvSpPr>
          <p:cNvPr id="3" name="Content Placeholder 2"/>
          <p:cNvSpPr>
            <a:spLocks noGrp="1"/>
          </p:cNvSpPr>
          <p:nvPr>
            <p:ph idx="1"/>
          </p:nvPr>
        </p:nvSpPr>
        <p:spPr/>
        <p:txBody>
          <a:bodyPr>
            <a:normAutofit fontScale="25000" lnSpcReduction="20000"/>
          </a:bodyPr>
          <a:lstStyle/>
          <a:p>
            <a:pPr>
              <a:lnSpc>
                <a:spcPts val="2200"/>
              </a:lnSpc>
            </a:pPr>
            <a:r>
              <a:rPr lang="en-ZA" sz="9600" dirty="0" smtClean="0"/>
              <a:t>Our safety is under the shadow of His wings….covered by His feathers. </a:t>
            </a:r>
          </a:p>
          <a:p>
            <a:pPr algn="ctr">
              <a:lnSpc>
                <a:spcPts val="2200"/>
              </a:lnSpc>
            </a:pPr>
            <a:r>
              <a:rPr lang="en-ZA" sz="9600" i="1" dirty="0" smtClean="0">
                <a:solidFill>
                  <a:srgbClr val="004821"/>
                </a:solidFill>
              </a:rPr>
              <a:t>The earth was without form, and void; and darkness was on the face of the deep. And the Spirit of God was </a:t>
            </a:r>
            <a:r>
              <a:rPr lang="en-ZA" sz="9600" b="1" i="1" dirty="0" smtClean="0">
                <a:solidFill>
                  <a:srgbClr val="004821"/>
                </a:solidFill>
              </a:rPr>
              <a:t>hovering</a:t>
            </a:r>
            <a:r>
              <a:rPr lang="en-ZA" sz="9600" i="1" dirty="0" smtClean="0">
                <a:solidFill>
                  <a:srgbClr val="004821"/>
                </a:solidFill>
              </a:rPr>
              <a:t> over the face of the waters. </a:t>
            </a:r>
            <a:r>
              <a:rPr lang="en-ZA" sz="9600" b="1" i="1" dirty="0" smtClean="0">
                <a:solidFill>
                  <a:srgbClr val="004821"/>
                </a:solidFill>
              </a:rPr>
              <a:t>(Genesis 1:2)</a:t>
            </a:r>
          </a:p>
          <a:p>
            <a:pPr algn="ctr">
              <a:lnSpc>
                <a:spcPts val="2200"/>
              </a:lnSpc>
            </a:pPr>
            <a:r>
              <a:rPr lang="en-ZA" sz="9600" i="1" dirty="0" smtClean="0">
                <a:solidFill>
                  <a:srgbClr val="004821"/>
                </a:solidFill>
              </a:rPr>
              <a:t>As an eagle stirs up its nest, </a:t>
            </a:r>
            <a:r>
              <a:rPr lang="en-ZA" sz="9600" b="1" i="1" dirty="0" smtClean="0">
                <a:solidFill>
                  <a:srgbClr val="004821"/>
                </a:solidFill>
              </a:rPr>
              <a:t>Hovers</a:t>
            </a:r>
            <a:r>
              <a:rPr lang="en-ZA" sz="9600" i="1" dirty="0" smtClean="0">
                <a:solidFill>
                  <a:srgbClr val="004821"/>
                </a:solidFill>
              </a:rPr>
              <a:t> over its young, Spreading out its wings, taking them up, Carrying them on its wings</a:t>
            </a:r>
            <a:r>
              <a:rPr lang="en-ZA" sz="9600" b="1" i="1" dirty="0" smtClean="0">
                <a:solidFill>
                  <a:srgbClr val="004821"/>
                </a:solidFill>
              </a:rPr>
              <a:t>, (Deuteronomy 32:11)</a:t>
            </a:r>
          </a:p>
          <a:p>
            <a:pPr>
              <a:lnSpc>
                <a:spcPts val="2200"/>
              </a:lnSpc>
            </a:pPr>
            <a:r>
              <a:rPr lang="en-ZA" sz="9600" dirty="0" smtClean="0"/>
              <a:t>The hovering is done by the Spirit. In one of the most well known stories of the Scriptures, Miriam/Mary is overshadowed by the Spirit of the Almighty:</a:t>
            </a:r>
          </a:p>
          <a:p>
            <a:pPr algn="ctr">
              <a:lnSpc>
                <a:spcPts val="2200"/>
              </a:lnSpc>
            </a:pPr>
            <a:r>
              <a:rPr lang="en-ZA" sz="9600" i="1" dirty="0" smtClean="0">
                <a:solidFill>
                  <a:srgbClr val="004821"/>
                </a:solidFill>
              </a:rPr>
              <a:t>And the angel answered and said to her, "The Holy Spirit will come upon you, and the power of the Highest will overshadow you; therefore, also, that Holy One who is to be born will be called the Son of God. </a:t>
            </a:r>
            <a:r>
              <a:rPr lang="en-ZA" sz="9600" b="1" i="1" dirty="0" smtClean="0">
                <a:solidFill>
                  <a:srgbClr val="004821"/>
                </a:solidFill>
              </a:rPr>
              <a:t>(Luke 1:35)</a:t>
            </a:r>
          </a:p>
          <a:p>
            <a:pPr>
              <a:lnSpc>
                <a:spcPts val="2200"/>
              </a:lnSpc>
            </a:pPr>
            <a:r>
              <a:rPr lang="en-ZA" sz="9600" dirty="0" smtClean="0"/>
              <a:t>Just as </a:t>
            </a:r>
            <a:r>
              <a:rPr lang="en-ZA" sz="9600" dirty="0" err="1" smtClean="0"/>
              <a:t>Bezalel</a:t>
            </a:r>
            <a:r>
              <a:rPr lang="en-ZA" sz="9600" dirty="0" smtClean="0"/>
              <a:t>, Miriam was building a tabernacle for </a:t>
            </a:r>
            <a:r>
              <a:rPr lang="he-IL" sz="9600" dirty="0" smtClean="0"/>
              <a:t>יהושע</a:t>
            </a:r>
            <a:r>
              <a:rPr lang="en-ZA" sz="9600" dirty="0" smtClean="0"/>
              <a:t> to dwell for the next nine months.</a:t>
            </a:r>
            <a:endParaRPr lang="en-ZA" sz="9600" i="1" dirty="0" smtClean="0">
              <a:solidFill>
                <a:srgbClr val="004821"/>
              </a:solidFill>
            </a:endParaRPr>
          </a:p>
          <a:p>
            <a:endParaRPr lang="en-ZA" dirty="0" smtClean="0"/>
          </a:p>
          <a:p>
            <a:endParaRPr lang="en-ZA" dirty="0" smtClean="0"/>
          </a:p>
          <a:p>
            <a:endParaRPr lang="en-ZA" dirty="0" smtClean="0"/>
          </a:p>
          <a:p>
            <a:endParaRPr lang="en-ZA"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20</a:t>
            </a:fld>
            <a:endParaRPr lang="en-ZA"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PICTURE OF THE MESSIAH</a:t>
            </a:r>
            <a:endParaRPr lang="en-ZA" dirty="0"/>
          </a:p>
        </p:txBody>
      </p:sp>
      <p:sp>
        <p:nvSpPr>
          <p:cNvPr id="3" name="Content Placeholder 2"/>
          <p:cNvSpPr>
            <a:spLocks noGrp="1"/>
          </p:cNvSpPr>
          <p:nvPr>
            <p:ph idx="1"/>
          </p:nvPr>
        </p:nvSpPr>
        <p:spPr/>
        <p:txBody>
          <a:bodyPr>
            <a:normAutofit fontScale="25000" lnSpcReduction="20000"/>
          </a:bodyPr>
          <a:lstStyle/>
          <a:p>
            <a:pPr>
              <a:lnSpc>
                <a:spcPts val="2200"/>
              </a:lnSpc>
            </a:pPr>
            <a:r>
              <a:rPr lang="en-ZA" sz="9600" dirty="0" smtClean="0"/>
              <a:t>That fact alone should alert us to the possibility that he is a shadow of the Messiah. The Messiah came to build his assembly…His body. </a:t>
            </a:r>
            <a:r>
              <a:rPr lang="en-ZA" sz="9600" dirty="0" err="1" smtClean="0"/>
              <a:t>Bezalel</a:t>
            </a:r>
            <a:r>
              <a:rPr lang="en-ZA" sz="9600" dirty="0" smtClean="0"/>
              <a:t> built the tabernacle, which we have learned is a picture of the body of the Messiah. In prior commentaries we have seen that the completed body/bride appears in Revelation 21 as the New Jerusalem. </a:t>
            </a:r>
            <a:r>
              <a:rPr lang="he-IL" sz="9600" dirty="0" smtClean="0"/>
              <a:t>יהושע</a:t>
            </a:r>
            <a:r>
              <a:rPr lang="en-ZA" sz="9600" dirty="0" smtClean="0"/>
              <a:t> alludes to that body in the book of John:</a:t>
            </a:r>
          </a:p>
          <a:p>
            <a:pPr algn="ctr">
              <a:lnSpc>
                <a:spcPts val="2200"/>
              </a:lnSpc>
            </a:pPr>
            <a:r>
              <a:rPr lang="en-ZA" sz="9600" i="1" dirty="0" smtClean="0">
                <a:solidFill>
                  <a:srgbClr val="004821"/>
                </a:solidFill>
              </a:rPr>
              <a:t>Jesus answered and said to them, "Destroy this temple, and in three days I will raise it up." Then the Jews said, "It has taken forty-six years to build this temple, and will You raise it up in three days?" But He was speaking of the temple of His body. Therefore, when He had risen from the dead, His disciples remembered that He had said this to them; and they believed the Scripture and the word which Jesus had said. </a:t>
            </a:r>
            <a:r>
              <a:rPr lang="en-ZA" sz="9600" b="1" i="1" dirty="0" smtClean="0">
                <a:solidFill>
                  <a:srgbClr val="004821"/>
                </a:solidFill>
              </a:rPr>
              <a:t>(John 2:19-22)</a:t>
            </a:r>
          </a:p>
          <a:p>
            <a:pPr>
              <a:lnSpc>
                <a:spcPts val="2200"/>
              </a:lnSpc>
            </a:pPr>
            <a:r>
              <a:rPr lang="en-ZA" sz="9600" dirty="0" smtClean="0"/>
              <a:t>If one of the things he is alluding to is the body of believers, then He is saying that within three days….within three thousand years He will repair that sanctuary…His body made up of His people, His bride. Verse 21 verifies that He is speaking of His body.</a:t>
            </a:r>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21</a:t>
            </a:fld>
            <a:endParaRPr lang="en-ZA"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SPIRIT OF </a:t>
            </a:r>
            <a:r>
              <a:rPr lang="he-IL" sz="4800" dirty="0" smtClean="0"/>
              <a:t>יהוה</a:t>
            </a:r>
            <a:endParaRPr lang="en-ZA" dirty="0"/>
          </a:p>
        </p:txBody>
      </p:sp>
      <p:sp>
        <p:nvSpPr>
          <p:cNvPr id="3" name="Content Placeholder 2"/>
          <p:cNvSpPr>
            <a:spLocks noGrp="1"/>
          </p:cNvSpPr>
          <p:nvPr>
            <p:ph idx="1"/>
          </p:nvPr>
        </p:nvSpPr>
        <p:spPr/>
        <p:txBody>
          <a:bodyPr>
            <a:normAutofit/>
          </a:bodyPr>
          <a:lstStyle/>
          <a:p>
            <a:r>
              <a:rPr lang="en-ZA" dirty="0" smtClean="0"/>
              <a:t>Exodus 35:31 tells us that </a:t>
            </a:r>
            <a:r>
              <a:rPr lang="he-IL" dirty="0" smtClean="0"/>
              <a:t>יהוה</a:t>
            </a:r>
            <a:r>
              <a:rPr lang="en-ZA" dirty="0" smtClean="0"/>
              <a:t> filled </a:t>
            </a:r>
            <a:r>
              <a:rPr lang="en-ZA" dirty="0" err="1" smtClean="0"/>
              <a:t>Bezalel</a:t>
            </a:r>
            <a:r>
              <a:rPr lang="en-ZA" dirty="0" smtClean="0"/>
              <a:t> with the Spirit of Elohim, and in Isaiah we see a similar filling of the Spirit upon Messiah:</a:t>
            </a:r>
          </a:p>
          <a:p>
            <a:pPr algn="ctr"/>
            <a:r>
              <a:rPr lang="en-ZA" i="1" dirty="0" smtClean="0">
                <a:solidFill>
                  <a:srgbClr val="004821"/>
                </a:solidFill>
              </a:rPr>
              <a:t>There shall come forth a Rod from the stem of Jesse, And a Branch shall grow out of his roots. The Spirit of the LORD shall rest upon Him, The Spirit of wisdom and understanding, The Spirit of counsel and might, The Spirit of knowledge and of the fear of the LORD. </a:t>
            </a:r>
            <a:r>
              <a:rPr lang="en-ZA" b="1" i="1" dirty="0" smtClean="0">
                <a:solidFill>
                  <a:srgbClr val="004821"/>
                </a:solidFill>
              </a:rPr>
              <a:t>(Isaiah 11:1-2)</a:t>
            </a:r>
          </a:p>
          <a:p>
            <a:r>
              <a:rPr lang="en-ZA" dirty="0" smtClean="0"/>
              <a:t>Both Messiah and </a:t>
            </a:r>
            <a:r>
              <a:rPr lang="en-ZA" dirty="0" err="1" smtClean="0"/>
              <a:t>Bezalel</a:t>
            </a:r>
            <a:r>
              <a:rPr lang="en-ZA" dirty="0" smtClean="0"/>
              <a:t> brought together the spiritual and physical worlds. The presence of the Spirit is what endowed </a:t>
            </a:r>
            <a:r>
              <a:rPr lang="en-ZA" dirty="0" err="1" smtClean="0"/>
              <a:t>Bezalel</a:t>
            </a:r>
            <a:r>
              <a:rPr lang="en-ZA" dirty="0" smtClean="0"/>
              <a:t> with wisdom, understanding, knowledge and all manner of workmanship</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22</a:t>
            </a:fld>
            <a:endParaRPr lang="en-ZA"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dirty="0" smtClean="0"/>
              <a:t>WISDOM, UNDERSTANDING, AND KNOWLEDGE</a:t>
            </a:r>
            <a:endParaRPr lang="en-ZA" dirty="0"/>
          </a:p>
        </p:txBody>
      </p:sp>
      <p:sp>
        <p:nvSpPr>
          <p:cNvPr id="3" name="Content Placeholder 2"/>
          <p:cNvSpPr>
            <a:spLocks noGrp="1"/>
          </p:cNvSpPr>
          <p:nvPr>
            <p:ph idx="1"/>
          </p:nvPr>
        </p:nvSpPr>
        <p:spPr/>
        <p:txBody>
          <a:bodyPr>
            <a:noAutofit/>
          </a:bodyPr>
          <a:lstStyle/>
          <a:p>
            <a:pPr>
              <a:lnSpc>
                <a:spcPts val="2200"/>
              </a:lnSpc>
            </a:pPr>
            <a:r>
              <a:rPr lang="en-ZA" dirty="0" smtClean="0"/>
              <a:t>Without the one you cannot function in the fullness, example: </a:t>
            </a:r>
            <a:r>
              <a:rPr lang="en-ZA" i="1" dirty="0" smtClean="0">
                <a:solidFill>
                  <a:srgbClr val="C00000"/>
                </a:solidFill>
              </a:rPr>
              <a:t>Knowledge was pictured as water. The water was poured into a glass, which was understanding. First a little was poured in, then a little more. We are that glass and we take in the knowledge as we can. Then the water-filled glass was handed off to a needy person. That is wisdom….using what’s in the glass for its intended use. Now part of the demonstration included more water (knowledge) being poured into the glass than what it could handle. The water spilled over the sides and made a big mess. That’s what happens when all we do is take in knowledge. Taking in knowledge should be more than filling your brain. It needs to be acted on, or we won’t be able to handle it. </a:t>
            </a:r>
          </a:p>
          <a:p>
            <a:pPr>
              <a:lnSpc>
                <a:spcPts val="2200"/>
              </a:lnSpc>
            </a:pPr>
            <a:r>
              <a:rPr lang="en-ZA" dirty="0" smtClean="0"/>
              <a:t>Torah knowledge is like building materials. If it’s only kept up in our brains, it’s only an imaginary structure. Understanding is the ability to see the purpose and meaning beyond the Torah knowledge that we have. Wisdom puts knowledge and understanding to work with the proper heart attitude and exactly according to the Master’s Plan.</a:t>
            </a:r>
            <a:endParaRPr lang="en-ZA" i="1" dirty="0">
              <a:solidFill>
                <a:srgbClr val="C00000"/>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23</a:t>
            </a:fld>
            <a:endParaRPr lang="en-ZA"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ZA" dirty="0" smtClean="0"/>
              <a:t>KNOWLEDGE</a:t>
            </a:r>
            <a:endParaRPr lang="en-ZA" dirty="0"/>
          </a:p>
        </p:txBody>
      </p:sp>
      <p:sp>
        <p:nvSpPr>
          <p:cNvPr id="3" name="Content Placeholder 2"/>
          <p:cNvSpPr>
            <a:spLocks noGrp="1"/>
          </p:cNvSpPr>
          <p:nvPr>
            <p:ph idx="1"/>
          </p:nvPr>
        </p:nvSpPr>
        <p:spPr/>
        <p:txBody>
          <a:bodyPr>
            <a:normAutofit/>
          </a:bodyPr>
          <a:lstStyle/>
          <a:p>
            <a:pPr marL="174625" indent="-174625">
              <a:buFont typeface="Arial" pitchFamily="34" charset="0"/>
              <a:buChar char="•"/>
            </a:pPr>
            <a:r>
              <a:rPr lang="en-ZA" b="1" i="1" dirty="0" smtClean="0">
                <a:solidFill>
                  <a:srgbClr val="004821"/>
                </a:solidFill>
              </a:rPr>
              <a:t>Hosea 4:6 - </a:t>
            </a:r>
            <a:r>
              <a:rPr lang="en-ZA" i="1" dirty="0" smtClean="0">
                <a:solidFill>
                  <a:srgbClr val="004821"/>
                </a:solidFill>
              </a:rPr>
              <a:t>My people are destroyed for lack of knowledge. Because you have rejected knowledge, I also will reject you from being priest for Me; Because you have forgotten the law of your God, I also will forget your children. </a:t>
            </a:r>
          </a:p>
          <a:p>
            <a:pPr marL="174625" indent="-174625">
              <a:buFont typeface="Arial" pitchFamily="34" charset="0"/>
              <a:buChar char="•"/>
            </a:pPr>
            <a:r>
              <a:rPr lang="en-ZA" b="1" i="1" dirty="0" smtClean="0">
                <a:solidFill>
                  <a:srgbClr val="004821"/>
                </a:solidFill>
              </a:rPr>
              <a:t>Malachi 2:7 - </a:t>
            </a:r>
            <a:r>
              <a:rPr lang="en-ZA" i="1" dirty="0" smtClean="0">
                <a:solidFill>
                  <a:srgbClr val="004821"/>
                </a:solidFill>
              </a:rPr>
              <a:t>"For the lips of a priest should keep knowledge, And people should seek the law from his mouth; For he is the messenger of the LORD of hosts. </a:t>
            </a:r>
            <a:r>
              <a:rPr lang="en-ZA" dirty="0" smtClean="0"/>
              <a:t>- We are the priesthood and it is our job to have knowledge and to teach Torah.</a:t>
            </a:r>
          </a:p>
          <a:p>
            <a:pPr marL="174625" indent="-174625">
              <a:buFont typeface="Arial" pitchFamily="34" charset="0"/>
              <a:buChar char="•"/>
            </a:pPr>
            <a:r>
              <a:rPr lang="en-ZA" b="1" i="1" dirty="0" smtClean="0">
                <a:solidFill>
                  <a:srgbClr val="004821"/>
                </a:solidFill>
              </a:rPr>
              <a:t>Habakkuk 2:14 - </a:t>
            </a:r>
            <a:r>
              <a:rPr lang="en-ZA" i="1" dirty="0" smtClean="0">
                <a:solidFill>
                  <a:srgbClr val="004821"/>
                </a:solidFill>
              </a:rPr>
              <a:t>For the earth will be filled With the knowledge of the glory of the LORD, As the waters cover the sea</a:t>
            </a:r>
            <a:r>
              <a:rPr lang="en-ZA" dirty="0" smtClean="0"/>
              <a:t>. - A prophetic view of the Messianic age and the abundance of knowledge</a:t>
            </a:r>
          </a:p>
          <a:p>
            <a:pPr marL="174625" indent="-174625">
              <a:buFont typeface="Arial" pitchFamily="34" charset="0"/>
              <a:buChar char="•"/>
            </a:pPr>
            <a:r>
              <a:rPr lang="en-ZA" b="1" i="1" dirty="0" smtClean="0">
                <a:solidFill>
                  <a:srgbClr val="004821"/>
                </a:solidFill>
              </a:rPr>
              <a:t>2 Peter 3:18 - </a:t>
            </a:r>
            <a:r>
              <a:rPr lang="en-ZA" i="1" dirty="0" smtClean="0">
                <a:solidFill>
                  <a:srgbClr val="004821"/>
                </a:solidFill>
              </a:rPr>
              <a:t>but grow in the grace and knowledge of our Lord and </a:t>
            </a:r>
            <a:r>
              <a:rPr lang="en-ZA" i="1" dirty="0" err="1" smtClean="0">
                <a:solidFill>
                  <a:srgbClr val="004821"/>
                </a:solidFill>
              </a:rPr>
              <a:t>Savior</a:t>
            </a:r>
            <a:r>
              <a:rPr lang="en-ZA" i="1" dirty="0" smtClean="0">
                <a:solidFill>
                  <a:srgbClr val="004821"/>
                </a:solidFill>
              </a:rPr>
              <a:t> Jesus Christ. To Him be the glory both now and forever. Amen. </a:t>
            </a:r>
          </a:p>
          <a:p>
            <a:endParaRPr lang="en-ZA"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24</a:t>
            </a:fld>
            <a:endParaRPr lang="en-ZA"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ZA" dirty="0" smtClean="0"/>
              <a:t>UNDERSTANDING</a:t>
            </a:r>
            <a:endParaRPr lang="en-ZA" dirty="0"/>
          </a:p>
        </p:txBody>
      </p:sp>
      <p:sp>
        <p:nvSpPr>
          <p:cNvPr id="3" name="Content Placeholder 2"/>
          <p:cNvSpPr>
            <a:spLocks noGrp="1"/>
          </p:cNvSpPr>
          <p:nvPr>
            <p:ph idx="1"/>
          </p:nvPr>
        </p:nvSpPr>
        <p:spPr/>
        <p:txBody>
          <a:bodyPr>
            <a:normAutofit/>
          </a:bodyPr>
          <a:lstStyle/>
          <a:p>
            <a:pPr marL="174625" indent="-174625">
              <a:buFont typeface="Arial" pitchFamily="34" charset="0"/>
              <a:buChar char="•"/>
            </a:pPr>
            <a:r>
              <a:rPr lang="en-ZA" b="1" i="1" dirty="0" smtClean="0">
                <a:solidFill>
                  <a:srgbClr val="004821"/>
                </a:solidFill>
              </a:rPr>
              <a:t> Proverbs 15:21 </a:t>
            </a:r>
            <a:r>
              <a:rPr lang="en-ZA" i="1" dirty="0" smtClean="0">
                <a:solidFill>
                  <a:srgbClr val="004821"/>
                </a:solidFill>
              </a:rPr>
              <a:t>- Folly is joy to him who is destitute of discernment, But a man of understanding walks uprightly. </a:t>
            </a:r>
          </a:p>
          <a:p>
            <a:pPr marL="174625" indent="-174625">
              <a:buFont typeface="Arial" pitchFamily="34" charset="0"/>
              <a:buChar char="•"/>
            </a:pPr>
            <a:r>
              <a:rPr lang="en-ZA" i="1" dirty="0" smtClean="0">
                <a:solidFill>
                  <a:srgbClr val="004821"/>
                </a:solidFill>
              </a:rPr>
              <a:t> </a:t>
            </a:r>
            <a:r>
              <a:rPr lang="en-ZA" b="1" i="1" dirty="0" smtClean="0">
                <a:solidFill>
                  <a:srgbClr val="004821"/>
                </a:solidFill>
              </a:rPr>
              <a:t>Proverbs 8:1- </a:t>
            </a:r>
            <a:r>
              <a:rPr lang="en-ZA" i="1" dirty="0" smtClean="0">
                <a:solidFill>
                  <a:srgbClr val="004821"/>
                </a:solidFill>
              </a:rPr>
              <a:t>Does not wisdom cry out, And understanding lift up her voice? - </a:t>
            </a:r>
            <a:r>
              <a:rPr lang="en-ZA" dirty="0" smtClean="0"/>
              <a:t>Understanding seen as the teaching voice</a:t>
            </a:r>
          </a:p>
          <a:p>
            <a:pPr marL="174625" indent="-174625">
              <a:buFont typeface="Arial" pitchFamily="34" charset="0"/>
              <a:buChar char="•"/>
            </a:pPr>
            <a:r>
              <a:rPr lang="en-ZA" b="1" i="1" dirty="0" smtClean="0">
                <a:solidFill>
                  <a:srgbClr val="004821"/>
                </a:solidFill>
              </a:rPr>
              <a:t>1 Kings 3:9 - </a:t>
            </a:r>
            <a:r>
              <a:rPr lang="en-ZA" i="1" dirty="0" smtClean="0">
                <a:solidFill>
                  <a:srgbClr val="004821"/>
                </a:solidFill>
              </a:rPr>
              <a:t>Therefore give to Your servant an understanding heart to judge Your people, that I may discern between good and evil. For who is able to judge this great people of Yours?“ </a:t>
            </a:r>
            <a:r>
              <a:rPr lang="en-ZA" dirty="0" smtClean="0"/>
              <a:t>- Understanding is what Solomon asked for (he too built a dwelling for Elohim)</a:t>
            </a:r>
          </a:p>
          <a:p>
            <a:pPr marL="174625" indent="-174625">
              <a:buFont typeface="Arial" pitchFamily="34" charset="0"/>
              <a:buChar char="•"/>
            </a:pPr>
            <a:r>
              <a:rPr lang="en-ZA" dirty="0" smtClean="0"/>
              <a:t> </a:t>
            </a:r>
            <a:r>
              <a:rPr lang="en-ZA" b="1" i="1" dirty="0" smtClean="0">
                <a:solidFill>
                  <a:srgbClr val="004821"/>
                </a:solidFill>
              </a:rPr>
              <a:t>1 Chronicles 12:32 </a:t>
            </a:r>
            <a:r>
              <a:rPr lang="en-ZA" i="1" dirty="0" smtClean="0">
                <a:solidFill>
                  <a:srgbClr val="004821"/>
                </a:solidFill>
              </a:rPr>
              <a:t>- of the sons of Issachar who had understanding of the times, to know what Israel ought to do, their chiefs were two hundred; and all their brethren were at their command; </a:t>
            </a:r>
          </a:p>
          <a:p>
            <a:pPr marL="174625" indent="-174625">
              <a:buFont typeface="Arial" pitchFamily="34" charset="0"/>
              <a:buChar char="•"/>
            </a:pPr>
            <a:r>
              <a:rPr lang="en-ZA" b="1" i="1" dirty="0" smtClean="0">
                <a:solidFill>
                  <a:srgbClr val="004821"/>
                </a:solidFill>
              </a:rPr>
              <a:t>Psalms 111:10 </a:t>
            </a:r>
            <a:r>
              <a:rPr lang="en-ZA" i="1" dirty="0" smtClean="0">
                <a:solidFill>
                  <a:srgbClr val="004821"/>
                </a:solidFill>
              </a:rPr>
              <a:t>- The fear of the LORD is the beginning of wisdom; A good understanding have all those who do His commandments. His praise endures forever. </a:t>
            </a:r>
          </a:p>
          <a:p>
            <a:endParaRPr lang="en-ZA"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25</a:t>
            </a:fld>
            <a:endParaRPr lang="en-ZA"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ZA" dirty="0" smtClean="0"/>
              <a:t>WISDOM</a:t>
            </a:r>
            <a:endParaRPr lang="en-ZA" dirty="0"/>
          </a:p>
        </p:txBody>
      </p:sp>
      <p:sp>
        <p:nvSpPr>
          <p:cNvPr id="3" name="Content Placeholder 2"/>
          <p:cNvSpPr>
            <a:spLocks noGrp="1"/>
          </p:cNvSpPr>
          <p:nvPr>
            <p:ph idx="1"/>
          </p:nvPr>
        </p:nvSpPr>
        <p:spPr/>
        <p:txBody>
          <a:bodyPr>
            <a:noAutofit/>
          </a:bodyPr>
          <a:lstStyle/>
          <a:p>
            <a:pPr marL="174625" indent="-174625">
              <a:lnSpc>
                <a:spcPts val="2400"/>
              </a:lnSpc>
              <a:buFont typeface="Arial" pitchFamily="34" charset="0"/>
              <a:buChar char="•"/>
            </a:pPr>
            <a:r>
              <a:rPr lang="en-ZA" b="1" i="1" dirty="0" smtClean="0">
                <a:solidFill>
                  <a:srgbClr val="004821"/>
                </a:solidFill>
              </a:rPr>
              <a:t>Deuteronomy 4:5-6 </a:t>
            </a:r>
            <a:r>
              <a:rPr lang="en-ZA" i="1" dirty="0" smtClean="0">
                <a:solidFill>
                  <a:srgbClr val="004821"/>
                </a:solidFill>
              </a:rPr>
              <a:t>- "Surely I have taught you statutes and judgments, just as the LORD my God commanded me, that you should act according to them in the land which you go to possess. Therefore be careful to observe them; for this is your wisdom and your understanding in the sight of the peoples who will hear all these statutes, and say, 'Surely this great nation is a wise and understanding people.' </a:t>
            </a:r>
          </a:p>
          <a:p>
            <a:pPr marL="174625" indent="-174625">
              <a:lnSpc>
                <a:spcPts val="2400"/>
              </a:lnSpc>
              <a:buFont typeface="Arial" pitchFamily="34" charset="0"/>
              <a:buChar char="•"/>
            </a:pPr>
            <a:r>
              <a:rPr lang="en-ZA" b="1" i="1" dirty="0" smtClean="0">
                <a:solidFill>
                  <a:srgbClr val="004821"/>
                </a:solidFill>
              </a:rPr>
              <a:t>Psalms 37:30 </a:t>
            </a:r>
            <a:r>
              <a:rPr lang="en-ZA" i="1" dirty="0" smtClean="0">
                <a:solidFill>
                  <a:srgbClr val="004821"/>
                </a:solidFill>
              </a:rPr>
              <a:t>-  The mouth of the righteous speaks wisdom, And his tongue talks of justice. </a:t>
            </a:r>
          </a:p>
          <a:p>
            <a:pPr marL="174625" indent="-174625">
              <a:lnSpc>
                <a:spcPts val="2400"/>
              </a:lnSpc>
              <a:buFont typeface="Arial" pitchFamily="34" charset="0"/>
              <a:buChar char="•"/>
            </a:pPr>
            <a:r>
              <a:rPr lang="en-ZA" b="1" i="1" dirty="0" smtClean="0">
                <a:solidFill>
                  <a:srgbClr val="004821"/>
                </a:solidFill>
              </a:rPr>
              <a:t>Proverbs 4:11 </a:t>
            </a:r>
            <a:r>
              <a:rPr lang="en-ZA" i="1" dirty="0" smtClean="0">
                <a:solidFill>
                  <a:srgbClr val="004821"/>
                </a:solidFill>
              </a:rPr>
              <a:t>- I have taught you in the way of wisdom; I have led you in right paths. </a:t>
            </a:r>
          </a:p>
          <a:p>
            <a:pPr marL="174625" indent="-174625">
              <a:lnSpc>
                <a:spcPts val="2400"/>
              </a:lnSpc>
              <a:buFont typeface="Arial" pitchFamily="34" charset="0"/>
              <a:buChar char="•"/>
            </a:pPr>
            <a:r>
              <a:rPr lang="en-ZA" b="1" i="1" dirty="0" smtClean="0">
                <a:solidFill>
                  <a:srgbClr val="004821"/>
                </a:solidFill>
              </a:rPr>
              <a:t>Proverbs 9:10 </a:t>
            </a:r>
            <a:r>
              <a:rPr lang="en-ZA" i="1" dirty="0" smtClean="0">
                <a:solidFill>
                  <a:srgbClr val="004821"/>
                </a:solidFill>
              </a:rPr>
              <a:t>- "The fear of the LORD is the beginning of wisdom, And the knowledge of the Holy One is understanding. - </a:t>
            </a:r>
            <a:r>
              <a:rPr lang="en-ZA" dirty="0" smtClean="0"/>
              <a:t>The fear of  </a:t>
            </a:r>
            <a:r>
              <a:rPr lang="he-IL" dirty="0" smtClean="0"/>
              <a:t>יהוה</a:t>
            </a:r>
            <a:r>
              <a:rPr lang="en-ZA" dirty="0" smtClean="0"/>
              <a:t> leads to wisdom and knowing Yeshua is understanding. Knowing about Yeshua is only empty knowledge. It’s water that will spill out of the glass.</a:t>
            </a: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26</a:t>
            </a:fld>
            <a:endParaRPr lang="en-ZA"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WISDOM </a:t>
            </a:r>
            <a:r>
              <a:rPr lang="en-ZA" dirty="0" err="1" smtClean="0"/>
              <a:t>con’t</a:t>
            </a:r>
            <a:endParaRPr lang="en-ZA" dirty="0"/>
          </a:p>
        </p:txBody>
      </p:sp>
      <p:sp>
        <p:nvSpPr>
          <p:cNvPr id="3" name="Content Placeholder 2"/>
          <p:cNvSpPr>
            <a:spLocks noGrp="1"/>
          </p:cNvSpPr>
          <p:nvPr>
            <p:ph idx="1"/>
          </p:nvPr>
        </p:nvSpPr>
        <p:spPr/>
        <p:txBody>
          <a:bodyPr>
            <a:normAutofit fontScale="25000" lnSpcReduction="20000"/>
          </a:bodyPr>
          <a:lstStyle/>
          <a:p>
            <a:pPr marL="174625" indent="-174625">
              <a:lnSpc>
                <a:spcPts val="2200"/>
              </a:lnSpc>
              <a:buFont typeface="Arial" pitchFamily="34" charset="0"/>
              <a:buChar char="•"/>
            </a:pPr>
            <a:r>
              <a:rPr lang="en-ZA" sz="9600" b="1" i="1" dirty="0" smtClean="0">
                <a:solidFill>
                  <a:srgbClr val="004821"/>
                </a:solidFill>
              </a:rPr>
              <a:t>1 Corinthians 1:22-24 </a:t>
            </a:r>
            <a:r>
              <a:rPr lang="en-ZA" sz="9600" i="1" dirty="0" smtClean="0">
                <a:solidFill>
                  <a:srgbClr val="004821"/>
                </a:solidFill>
              </a:rPr>
              <a:t>- For Jews request a sign, and Greeks seek after wisdom; but we preach Christ crucified, to the Jews a stumbling block and to the Greeks foolishness, but to those who are called, both Jews and Greeks, Christ the power of God and the wisdom of God. </a:t>
            </a:r>
            <a:r>
              <a:rPr lang="en-ZA" sz="9600" dirty="0" smtClean="0"/>
              <a:t>- Messiah crucified is the wisdom of </a:t>
            </a:r>
            <a:r>
              <a:rPr lang="he-IL" sz="9600" dirty="0" smtClean="0"/>
              <a:t>יהוה</a:t>
            </a:r>
            <a:r>
              <a:rPr lang="en-ZA" sz="9600" dirty="0" smtClean="0"/>
              <a:t>. </a:t>
            </a:r>
            <a:r>
              <a:rPr lang="en-ZA" sz="9600" dirty="0" err="1" smtClean="0"/>
              <a:t>Bezalel</a:t>
            </a:r>
            <a:r>
              <a:rPr lang="en-ZA" sz="9600" dirty="0" smtClean="0"/>
              <a:t>, being filled with wisdom, had an understanding of this when he built the tabernacle.</a:t>
            </a:r>
          </a:p>
          <a:p>
            <a:pPr marL="174625" indent="-174625">
              <a:lnSpc>
                <a:spcPts val="2200"/>
              </a:lnSpc>
              <a:buFont typeface="Arial" pitchFamily="34" charset="0"/>
              <a:buChar char="•"/>
            </a:pPr>
            <a:r>
              <a:rPr lang="en-ZA" sz="9600" b="1" i="1" dirty="0" smtClean="0">
                <a:solidFill>
                  <a:srgbClr val="004821"/>
                </a:solidFill>
              </a:rPr>
              <a:t>James 3:13 </a:t>
            </a:r>
            <a:r>
              <a:rPr lang="en-ZA" sz="9600" i="1" dirty="0" smtClean="0">
                <a:solidFill>
                  <a:srgbClr val="004821"/>
                </a:solidFill>
              </a:rPr>
              <a:t>- Who is wise and understanding among you? Let him show by good conduct that his works are done in the meekness of wisdom. </a:t>
            </a:r>
            <a:r>
              <a:rPr lang="en-ZA" sz="9600" dirty="0" smtClean="0"/>
              <a:t>- Wisdom expresses itself in action.</a:t>
            </a:r>
          </a:p>
          <a:p>
            <a:pPr>
              <a:lnSpc>
                <a:spcPts val="2200"/>
              </a:lnSpc>
            </a:pPr>
            <a:r>
              <a:rPr lang="en-ZA" sz="9600" dirty="0" smtClean="0"/>
              <a:t>Many years later, </a:t>
            </a:r>
            <a:r>
              <a:rPr lang="he-IL" sz="9600" dirty="0" smtClean="0"/>
              <a:t>יהוה</a:t>
            </a:r>
            <a:r>
              <a:rPr lang="en-ZA" sz="9600" dirty="0" smtClean="0"/>
              <a:t> would give to Hiram these same gifts that would enable him to build the temple during the reign of Solomon: </a:t>
            </a:r>
            <a:r>
              <a:rPr lang="en-ZA" sz="9600" i="1" dirty="0" smtClean="0">
                <a:solidFill>
                  <a:srgbClr val="004821"/>
                </a:solidFill>
              </a:rPr>
              <a:t>Now King Solomon sent and brought </a:t>
            </a:r>
            <a:r>
              <a:rPr lang="en-ZA" sz="9600" i="1" dirty="0" err="1" smtClean="0">
                <a:solidFill>
                  <a:srgbClr val="004821"/>
                </a:solidFill>
              </a:rPr>
              <a:t>Huram</a:t>
            </a:r>
            <a:r>
              <a:rPr lang="en-ZA" sz="9600" i="1" dirty="0" smtClean="0">
                <a:solidFill>
                  <a:srgbClr val="004821"/>
                </a:solidFill>
              </a:rPr>
              <a:t> from Tyre. He was the son of a widow from the tribe of Naphtali, and his father was a man of Tyre, a bronze worker; he was filled with wisdom and understanding and skill in working with all kinds of bronze work. So he came to King Solomon and did all his work. </a:t>
            </a:r>
            <a:r>
              <a:rPr lang="en-ZA" sz="9600" b="1" i="1" dirty="0" smtClean="0">
                <a:solidFill>
                  <a:srgbClr val="004821"/>
                </a:solidFill>
              </a:rPr>
              <a:t>(1 Kings 7:13-14)</a:t>
            </a:r>
          </a:p>
          <a:p>
            <a:endParaRPr lang="en-ZA" i="1" dirty="0" smtClean="0">
              <a:solidFill>
                <a:srgbClr val="004821"/>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27</a:t>
            </a:fld>
            <a:endParaRPr lang="en-ZA"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THE TABERNACLE</a:t>
            </a:r>
            <a:endParaRPr lang="en-ZA" dirty="0"/>
          </a:p>
        </p:txBody>
      </p:sp>
      <p:sp>
        <p:nvSpPr>
          <p:cNvPr id="3" name="Content Placeholder 2"/>
          <p:cNvSpPr>
            <a:spLocks noGrp="1"/>
          </p:cNvSpPr>
          <p:nvPr>
            <p:ph idx="1"/>
          </p:nvPr>
        </p:nvSpPr>
        <p:spPr/>
        <p:txBody>
          <a:bodyPr>
            <a:normAutofit fontScale="25000" lnSpcReduction="20000"/>
          </a:bodyPr>
          <a:lstStyle/>
          <a:p>
            <a:r>
              <a:rPr lang="en-ZA" sz="9600" dirty="0" smtClean="0"/>
              <a:t>It took wisdom, understanding, and knowledge to build the tabernacle and the temple…the earthly dwellings for the Almighty. Why? Because we know that the tabernacle was a picture of </a:t>
            </a:r>
            <a:r>
              <a:rPr lang="he-IL" sz="9600" dirty="0" smtClean="0"/>
              <a:t>יהושע</a:t>
            </a:r>
            <a:r>
              <a:rPr lang="en-ZA" sz="9600" dirty="0" smtClean="0"/>
              <a:t> – both the head and the body of Messiah…and He is the personification of those characteristics.</a:t>
            </a:r>
          </a:p>
          <a:p>
            <a:pPr algn="ctr"/>
            <a:r>
              <a:rPr lang="en-ZA" sz="9600" dirty="0" smtClean="0">
                <a:solidFill>
                  <a:srgbClr val="004821"/>
                </a:solidFill>
              </a:rPr>
              <a:t>but if I am delayed, </a:t>
            </a:r>
            <a:r>
              <a:rPr lang="en-ZA" sz="9600" i="1" dirty="0" smtClean="0">
                <a:solidFill>
                  <a:srgbClr val="004821"/>
                </a:solidFill>
              </a:rPr>
              <a:t>I write so that you may know how you ought to conduct yourself in the house of God, which is the church of the living God, the pillar and ground of the truth. </a:t>
            </a:r>
            <a:r>
              <a:rPr lang="en-ZA" sz="9600" b="1" i="1" dirty="0" smtClean="0">
                <a:solidFill>
                  <a:srgbClr val="004821"/>
                </a:solidFill>
              </a:rPr>
              <a:t>(1 Timothy 3:15)</a:t>
            </a:r>
          </a:p>
          <a:p>
            <a:pPr algn="ctr"/>
            <a:r>
              <a:rPr lang="en-ZA" sz="9600" i="1" dirty="0" smtClean="0">
                <a:solidFill>
                  <a:srgbClr val="004821"/>
                </a:solidFill>
              </a:rPr>
              <a:t>For I want you to know what a great conflict I have for you and those in Laodicea, and for as many as have not seen my face in the flesh, that their hearts may be encouraged, being knit together in love, and attaining to all riches of the full assurance of understanding, to the knowledge of the mystery of God, both of the Father and of Christ, in whom are hidden all the treasures of wisdom and knowledge. </a:t>
            </a:r>
            <a:r>
              <a:rPr lang="en-ZA" sz="9600" b="1" i="1" dirty="0" smtClean="0">
                <a:solidFill>
                  <a:srgbClr val="004821"/>
                </a:solidFill>
              </a:rPr>
              <a:t>(Colossians 2:1-3)</a:t>
            </a:r>
          </a:p>
          <a:p>
            <a:endParaRPr lang="en-ZA"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28</a:t>
            </a:fld>
            <a:endParaRPr lang="en-ZA"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WORKMANSHIP</a:t>
            </a:r>
            <a:endParaRPr lang="en-ZA" dirty="0"/>
          </a:p>
        </p:txBody>
      </p:sp>
      <p:sp>
        <p:nvSpPr>
          <p:cNvPr id="3" name="Content Placeholder 2"/>
          <p:cNvSpPr>
            <a:spLocks noGrp="1"/>
          </p:cNvSpPr>
          <p:nvPr>
            <p:ph idx="1"/>
          </p:nvPr>
        </p:nvSpPr>
        <p:spPr/>
        <p:txBody>
          <a:bodyPr>
            <a:noAutofit/>
          </a:bodyPr>
          <a:lstStyle/>
          <a:p>
            <a:pPr>
              <a:lnSpc>
                <a:spcPts val="2400"/>
              </a:lnSpc>
            </a:pPr>
            <a:r>
              <a:rPr lang="en-ZA" dirty="0" err="1" smtClean="0"/>
              <a:t>Bezalel</a:t>
            </a:r>
            <a:r>
              <a:rPr lang="en-ZA" dirty="0" smtClean="0"/>
              <a:t> was also filled with all manner of workmanship. Let’s take another look at those verses:</a:t>
            </a:r>
          </a:p>
          <a:p>
            <a:pPr algn="ctr">
              <a:lnSpc>
                <a:spcPts val="2400"/>
              </a:lnSpc>
            </a:pPr>
            <a:r>
              <a:rPr lang="en-ZA" i="1" dirty="0" smtClean="0">
                <a:solidFill>
                  <a:srgbClr val="004821"/>
                </a:solidFill>
              </a:rPr>
              <a:t> .. He has filled him with the Spirit of God, .. and all manner of workmanship, to design artistic works, to work in gold and silver and bronze, in cutting jewels for setting, in carving wood, and to work in all manner of artistic workmanship. </a:t>
            </a:r>
            <a:r>
              <a:rPr lang="en-ZA" b="1" i="1" dirty="0" smtClean="0">
                <a:solidFill>
                  <a:srgbClr val="004821"/>
                </a:solidFill>
              </a:rPr>
              <a:t>(Exodus 35:31-33)</a:t>
            </a:r>
          </a:p>
          <a:p>
            <a:pPr>
              <a:lnSpc>
                <a:spcPts val="2400"/>
              </a:lnSpc>
            </a:pPr>
            <a:r>
              <a:rPr lang="en-ZA" dirty="0" smtClean="0"/>
              <a:t>The word </a:t>
            </a:r>
            <a:r>
              <a:rPr lang="en-ZA" i="1" dirty="0" smtClean="0"/>
              <a:t>“workmanship</a:t>
            </a:r>
            <a:r>
              <a:rPr lang="en-ZA" dirty="0" smtClean="0"/>
              <a:t>” may have triggered familiar verses in Ephesians:</a:t>
            </a:r>
          </a:p>
          <a:p>
            <a:pPr algn="ctr">
              <a:lnSpc>
                <a:spcPts val="2400"/>
              </a:lnSpc>
            </a:pPr>
            <a:r>
              <a:rPr lang="en-ZA" i="1" dirty="0" smtClean="0">
                <a:solidFill>
                  <a:srgbClr val="004821"/>
                </a:solidFill>
              </a:rPr>
              <a:t>For by grace you have been saved through faith, and that not of yourselves; it is the gift of God, not of works, lest anyone should boast. For we are His workmanship, created in Christ Jesus for good works, which God prepared beforehand that we should walk in them. (</a:t>
            </a:r>
            <a:r>
              <a:rPr lang="en-ZA" b="1" i="1" dirty="0" smtClean="0">
                <a:solidFill>
                  <a:srgbClr val="004821"/>
                </a:solidFill>
              </a:rPr>
              <a:t>Ephesians 2:8-10)</a:t>
            </a:r>
          </a:p>
          <a:p>
            <a:pPr>
              <a:lnSpc>
                <a:spcPts val="2400"/>
              </a:lnSpc>
            </a:pPr>
            <a:r>
              <a:rPr lang="en-ZA" dirty="0" smtClean="0"/>
              <a:t>What </a:t>
            </a:r>
            <a:r>
              <a:rPr lang="en-ZA" dirty="0" err="1" smtClean="0"/>
              <a:t>Bezalel</a:t>
            </a:r>
            <a:r>
              <a:rPr lang="en-ZA" dirty="0" smtClean="0"/>
              <a:t> was building was a tabernacle symbolic of the head and the body of Messiah which would house the Spirit of </a:t>
            </a:r>
            <a:r>
              <a:rPr lang="he-IL" dirty="0" smtClean="0"/>
              <a:t>יהוה</a:t>
            </a:r>
            <a:r>
              <a:rPr lang="en-ZA" dirty="0" smtClean="0"/>
              <a:t>. </a:t>
            </a: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29</a:t>
            </a:fld>
            <a:endParaRPr lang="en-ZA"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0" y="0"/>
            <a:ext cx="9144000" cy="1470025"/>
          </a:xfrm>
        </p:spPr>
        <p:txBody>
          <a:bodyPr/>
          <a:lstStyle/>
          <a:p>
            <a:r>
              <a:rPr lang="en-ZA" dirty="0" smtClean="0"/>
              <a:t>VAYAK’HEL ‘And he assembled”</a:t>
            </a:r>
            <a:endParaRPr lang="en-ZA" i="1" dirty="0"/>
          </a:p>
        </p:txBody>
      </p:sp>
      <p:sp>
        <p:nvSpPr>
          <p:cNvPr id="5" name="Subtitle 4"/>
          <p:cNvSpPr>
            <a:spLocks noGrp="1"/>
          </p:cNvSpPr>
          <p:nvPr>
            <p:ph type="subTitle" idx="1"/>
          </p:nvPr>
        </p:nvSpPr>
        <p:spPr>
          <a:xfrm>
            <a:off x="0" y="5373216"/>
            <a:ext cx="9144000" cy="1412776"/>
          </a:xfrm>
        </p:spPr>
        <p:txBody>
          <a:bodyPr>
            <a:noAutofit/>
          </a:bodyPr>
          <a:lstStyle/>
          <a:p>
            <a:pPr>
              <a:lnSpc>
                <a:spcPts val="2300"/>
              </a:lnSpc>
            </a:pPr>
            <a:r>
              <a:rPr lang="en-ZA" sz="2800" b="1" dirty="0" smtClean="0"/>
              <a:t>Torah: </a:t>
            </a:r>
            <a:r>
              <a:rPr lang="en-ZA" b="0" dirty="0" smtClean="0"/>
              <a:t>Exodus 35:1-38:20</a:t>
            </a:r>
            <a:endParaRPr lang="en-ZA" sz="2800" b="0" dirty="0" smtClean="0"/>
          </a:p>
          <a:p>
            <a:pPr>
              <a:lnSpc>
                <a:spcPts val="2300"/>
              </a:lnSpc>
            </a:pPr>
            <a:r>
              <a:rPr lang="en-ZA" sz="2800" b="1" dirty="0" err="1" smtClean="0"/>
              <a:t>Haftorah</a:t>
            </a:r>
            <a:r>
              <a:rPr lang="en-ZA" sz="2800" b="1" dirty="0" smtClean="0"/>
              <a:t>: </a:t>
            </a:r>
            <a:r>
              <a:rPr lang="en-ZA" dirty="0" smtClean="0"/>
              <a:t>Ezekiel 45:16-46:18, 1 Kings 7:13-26</a:t>
            </a:r>
            <a:endParaRPr lang="en-ZA" sz="2800" dirty="0" smtClean="0"/>
          </a:p>
          <a:p>
            <a:pPr>
              <a:lnSpc>
                <a:spcPts val="2300"/>
              </a:lnSpc>
            </a:pPr>
            <a:r>
              <a:rPr lang="en-ZA" sz="2800" b="1" dirty="0" err="1" smtClean="0"/>
              <a:t>B’rit</a:t>
            </a:r>
            <a:r>
              <a:rPr lang="en-ZA" sz="2800" b="1" dirty="0" smtClean="0"/>
              <a:t> </a:t>
            </a:r>
            <a:r>
              <a:rPr lang="en-ZA" sz="2800" b="1" dirty="0" err="1" smtClean="0"/>
              <a:t>Chadashah</a:t>
            </a:r>
            <a:r>
              <a:rPr lang="en-ZA" sz="2800" b="1" dirty="0" smtClean="0"/>
              <a:t>: </a:t>
            </a:r>
            <a:r>
              <a:rPr lang="en-ZA" dirty="0" smtClean="0"/>
              <a:t>Hebrew 9:1-14</a:t>
            </a:r>
          </a:p>
          <a:p>
            <a:pPr>
              <a:lnSpc>
                <a:spcPts val="2300"/>
              </a:lnSpc>
            </a:pPr>
            <a:r>
              <a:rPr lang="en-ZA" sz="1800" b="1" i="1" dirty="0" smtClean="0">
                <a:solidFill>
                  <a:schemeClr val="accent5">
                    <a:lumMod val="50000"/>
                  </a:schemeClr>
                </a:solidFill>
              </a:rPr>
              <a:t>All references: The Scripture 1998+ unless otherwise noted</a:t>
            </a:r>
            <a:endParaRPr lang="en-ZA" sz="1800" b="1" dirty="0" smtClean="0">
              <a:solidFill>
                <a:schemeClr val="accent5">
                  <a:lumMod val="50000"/>
                </a:schemeClr>
              </a:solidFill>
            </a:endParaRPr>
          </a:p>
          <a:p>
            <a:pPr>
              <a:lnSpc>
                <a:spcPts val="2300"/>
              </a:lnSpc>
            </a:pPr>
            <a:endParaRPr lang="en-ZA" sz="2800" dirty="0" smtClean="0"/>
          </a:p>
          <a:p>
            <a:pPr>
              <a:lnSpc>
                <a:spcPts val="2300"/>
              </a:lnSpc>
            </a:pPr>
            <a:endParaRPr lang="en-ZA" sz="2800" dirty="0" smtClean="0"/>
          </a:p>
          <a:p>
            <a:pPr>
              <a:lnSpc>
                <a:spcPts val="2300"/>
              </a:lnSpc>
            </a:pPr>
            <a:endParaRPr lang="en-ZA" sz="2400" dirty="0" smtClean="0"/>
          </a:p>
          <a:p>
            <a:r>
              <a:rPr lang="en-ZA" sz="2800" dirty="0" smtClean="0"/>
              <a:t/>
            </a:r>
            <a:br>
              <a:rPr lang="en-ZA" sz="2800" dirty="0" smtClean="0"/>
            </a:br>
            <a:endParaRPr lang="en-ZA" sz="2800" dirty="0"/>
          </a:p>
        </p:txBody>
      </p:sp>
      <p:sp>
        <p:nvSpPr>
          <p:cNvPr id="8" name="Slide Number Placeholder 7"/>
          <p:cNvSpPr>
            <a:spLocks noGrp="1"/>
          </p:cNvSpPr>
          <p:nvPr>
            <p:ph type="sldNum" sz="quarter" idx="12"/>
          </p:nvPr>
        </p:nvSpPr>
        <p:spPr/>
        <p:txBody>
          <a:bodyPr/>
          <a:lstStyle/>
          <a:p>
            <a:pPr>
              <a:defRPr/>
            </a:pPr>
            <a:fld id="{757FE7B4-5ECE-4941-A25E-1C41B54B892F}" type="slidenum">
              <a:rPr lang="en-ZA" smtClean="0"/>
              <a:pPr>
                <a:defRPr/>
              </a:pPr>
              <a:t>3</a:t>
            </a:fld>
            <a:endParaRPr lang="en-ZA" dirty="0"/>
          </a:p>
        </p:txBody>
      </p:sp>
      <p:pic>
        <p:nvPicPr>
          <p:cNvPr id="7" name="Picture 6" descr="https://staticapp.icpsc.com/icp/loadimage.php/mogile/261268/5f05ba6cc9ac581b52f83e4e22d515d6/image/jpeg"/>
          <p:cNvPicPr/>
          <p:nvPr/>
        </p:nvPicPr>
        <p:blipFill>
          <a:blip r:embed="rId2" cstate="print"/>
          <a:srcRect/>
          <a:stretch>
            <a:fillRect/>
          </a:stretch>
        </p:blipFill>
        <p:spPr bwMode="auto">
          <a:xfrm>
            <a:off x="1907704" y="1412776"/>
            <a:ext cx="5400600" cy="3672408"/>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INDIVIDUAL TABERNACLES</a:t>
            </a:r>
            <a:endParaRPr lang="en-ZA" dirty="0"/>
          </a:p>
        </p:txBody>
      </p:sp>
      <p:sp>
        <p:nvSpPr>
          <p:cNvPr id="3" name="Content Placeholder 2"/>
          <p:cNvSpPr>
            <a:spLocks noGrp="1"/>
          </p:cNvSpPr>
          <p:nvPr>
            <p:ph idx="1"/>
          </p:nvPr>
        </p:nvSpPr>
        <p:spPr/>
        <p:txBody>
          <a:bodyPr>
            <a:noAutofit/>
          </a:bodyPr>
          <a:lstStyle/>
          <a:p>
            <a:pPr>
              <a:lnSpc>
                <a:spcPts val="2100"/>
              </a:lnSpc>
            </a:pPr>
            <a:r>
              <a:rPr lang="en-ZA" dirty="0" smtClean="0"/>
              <a:t>We too, are individual tabernacles, building on our foundation:</a:t>
            </a:r>
          </a:p>
          <a:p>
            <a:pPr algn="ctr">
              <a:lnSpc>
                <a:spcPts val="2100"/>
              </a:lnSpc>
            </a:pPr>
            <a:r>
              <a:rPr lang="en-ZA" i="1" dirty="0" smtClean="0">
                <a:solidFill>
                  <a:srgbClr val="004821"/>
                </a:solidFill>
              </a:rPr>
              <a:t>Now if anyone builds on this foundation with gold, silver, precious stones, wood, hay, straw, each one's work will become clear; for the Day will declare it, because it will be revealed by fire; and the fire will test each one's work, of what sort it is</a:t>
            </a:r>
            <a:r>
              <a:rPr lang="en-ZA" b="1" i="1" dirty="0" smtClean="0">
                <a:solidFill>
                  <a:srgbClr val="004821"/>
                </a:solidFill>
              </a:rPr>
              <a:t>.  (1 Corinthians 3:12-13)</a:t>
            </a:r>
          </a:p>
          <a:p>
            <a:pPr>
              <a:lnSpc>
                <a:spcPts val="2100"/>
              </a:lnSpc>
            </a:pPr>
            <a:r>
              <a:rPr lang="en-ZA" dirty="0" smtClean="0"/>
              <a:t>Not only are we individual tabernacles, but we are also being built into one united spiritual household (picture of the Tabernacle) and this is pictured in the following verses:</a:t>
            </a:r>
          </a:p>
          <a:p>
            <a:pPr algn="ctr">
              <a:lnSpc>
                <a:spcPts val="2100"/>
              </a:lnSpc>
            </a:pPr>
            <a:r>
              <a:rPr lang="en-ZA" i="1" dirty="0" smtClean="0">
                <a:solidFill>
                  <a:srgbClr val="004821"/>
                </a:solidFill>
              </a:rPr>
              <a:t>you also, as living stones, are being built up a spiritual house, a holy priesthood, to offer up spiritual sacrifices acceptable to God through Jesus Christ. Therefore it is also contained in the Scripture, "BEHOLD, I LAY IN ZION A CHIEF CORNERSTONE, ELECT, PRECIOUS, AND HE WHO BELIEVES ON HIM WILL BY NO MEANS BE PUT TO SHAME." Therefore, to you who believe, He is precious; but to those who are disobedient, "THE STONE WHICH THE BUILDERS REJECTED HAS BECOME THE CHIEF CORNERSTONE,“ </a:t>
            </a:r>
            <a:r>
              <a:rPr lang="en-ZA" b="1" i="1" dirty="0" smtClean="0">
                <a:solidFill>
                  <a:srgbClr val="004821"/>
                </a:solidFill>
              </a:rPr>
              <a:t>(1 Peter 2:5-7)</a:t>
            </a:r>
          </a:p>
          <a:p>
            <a:pPr>
              <a:lnSpc>
                <a:spcPts val="2100"/>
              </a:lnSpc>
            </a:pPr>
            <a:endParaRPr lang="en-ZA"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30</a:t>
            </a:fld>
            <a:endParaRPr lang="en-ZA"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PROPHETIC PICTURE</a:t>
            </a:r>
            <a:endParaRPr lang="en-ZA" dirty="0"/>
          </a:p>
        </p:txBody>
      </p:sp>
      <p:sp>
        <p:nvSpPr>
          <p:cNvPr id="3" name="Content Placeholder 2"/>
          <p:cNvSpPr>
            <a:spLocks noGrp="1"/>
          </p:cNvSpPr>
          <p:nvPr>
            <p:ph idx="1"/>
          </p:nvPr>
        </p:nvSpPr>
        <p:spPr/>
        <p:txBody>
          <a:bodyPr>
            <a:normAutofit/>
          </a:bodyPr>
          <a:lstStyle/>
          <a:p>
            <a:r>
              <a:rPr lang="en-ZA" dirty="0" err="1" smtClean="0"/>
              <a:t>Bezalel</a:t>
            </a:r>
            <a:r>
              <a:rPr lang="en-ZA" dirty="0" smtClean="0"/>
              <a:t> is a prophetic picture of the Messiah who, in the end, is going to build the heavenly tabernacle as pictured in Revelation:</a:t>
            </a:r>
          </a:p>
          <a:p>
            <a:pPr algn="ctr"/>
            <a:r>
              <a:rPr lang="en-ZA" i="1" dirty="0" smtClean="0">
                <a:solidFill>
                  <a:srgbClr val="004821"/>
                </a:solidFill>
              </a:rPr>
              <a:t>Then I, John, saw the holy city, New Jerusalem, coming down out of heaven from God, prepared as a bride adorned for her husband. And I heard a loud voice from heaven saying, "Behold, the tabernacle of God is with men, and He will dwell with them, and they shall be His people. God Himself will be with them and be their God. </a:t>
            </a:r>
            <a:r>
              <a:rPr lang="en-ZA" b="1" i="1" dirty="0" smtClean="0">
                <a:solidFill>
                  <a:srgbClr val="004821"/>
                </a:solidFill>
              </a:rPr>
              <a:t>(Revelation 21:2-3)</a:t>
            </a:r>
          </a:p>
          <a:p>
            <a:r>
              <a:rPr lang="en-ZA" dirty="0" smtClean="0"/>
              <a:t>Of course this is the ultimate desire of the Almighty…that He might once again dwell among His people….that Messiah may live with His purified bride. </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31</a:t>
            </a:fld>
            <a:endParaRPr lang="en-ZA"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BUILD</a:t>
            </a:r>
            <a:endParaRPr lang="en-ZA" dirty="0"/>
          </a:p>
        </p:txBody>
      </p:sp>
      <p:sp>
        <p:nvSpPr>
          <p:cNvPr id="3" name="Content Placeholder 2"/>
          <p:cNvSpPr>
            <a:spLocks noGrp="1"/>
          </p:cNvSpPr>
          <p:nvPr>
            <p:ph idx="1"/>
          </p:nvPr>
        </p:nvSpPr>
        <p:spPr/>
        <p:txBody>
          <a:bodyPr>
            <a:noAutofit/>
          </a:bodyPr>
          <a:lstStyle/>
          <a:p>
            <a:pPr>
              <a:lnSpc>
                <a:spcPts val="2100"/>
              </a:lnSpc>
            </a:pPr>
            <a:r>
              <a:rPr lang="en-ZA" dirty="0" smtClean="0"/>
              <a:t>Taking a deeper look with Brad Scott on related Hebrew words we start  tying together the concepts of house, tabernacle, and the bride/body of Messiah. These are all related Hebrew words with the common root of build (</a:t>
            </a:r>
            <a:r>
              <a:rPr lang="he-IL" dirty="0" smtClean="0"/>
              <a:t>בּנה</a:t>
            </a:r>
            <a:r>
              <a:rPr lang="en-ZA" dirty="0" smtClean="0"/>
              <a:t>):</a:t>
            </a:r>
          </a:p>
          <a:p>
            <a:pPr marL="174625" indent="-174625">
              <a:lnSpc>
                <a:spcPts val="2100"/>
              </a:lnSpc>
              <a:buFont typeface="Arial" pitchFamily="34" charset="0"/>
              <a:buChar char="•"/>
            </a:pPr>
            <a:r>
              <a:rPr lang="en-ZA" b="1" i="1" dirty="0" smtClean="0">
                <a:solidFill>
                  <a:srgbClr val="C00000"/>
                </a:solidFill>
              </a:rPr>
              <a:t>Son</a:t>
            </a:r>
            <a:r>
              <a:rPr lang="en-ZA" dirty="0" smtClean="0">
                <a:solidFill>
                  <a:srgbClr val="C00000"/>
                </a:solidFill>
              </a:rPr>
              <a:t> – One who continues the family line. (The idea of building a house with sons can be seen in Genesis 30.3). </a:t>
            </a:r>
          </a:p>
          <a:p>
            <a:pPr marL="174625" indent="-174625">
              <a:lnSpc>
                <a:spcPts val="2100"/>
              </a:lnSpc>
              <a:buFont typeface="Arial" pitchFamily="34" charset="0"/>
              <a:buChar char="•"/>
            </a:pPr>
            <a:r>
              <a:rPr lang="en-ZA" b="1" i="1" dirty="0" smtClean="0">
                <a:solidFill>
                  <a:srgbClr val="C00000"/>
                </a:solidFill>
              </a:rPr>
              <a:t>Rebuild/Restore/Builder</a:t>
            </a:r>
          </a:p>
          <a:p>
            <a:pPr marL="174625" indent="-174625">
              <a:lnSpc>
                <a:spcPts val="2100"/>
              </a:lnSpc>
              <a:buFont typeface="Arial" pitchFamily="34" charset="0"/>
              <a:buChar char="•"/>
            </a:pPr>
            <a:r>
              <a:rPr lang="en-ZA" b="1" i="1" dirty="0" smtClean="0">
                <a:solidFill>
                  <a:srgbClr val="C00000"/>
                </a:solidFill>
              </a:rPr>
              <a:t>Plan/Pattern</a:t>
            </a:r>
            <a:r>
              <a:rPr lang="en-ZA" i="1" dirty="0" smtClean="0">
                <a:solidFill>
                  <a:srgbClr val="C00000"/>
                </a:solidFill>
              </a:rPr>
              <a:t> - A model or pattern for building something. Intelligence : The skill of the mind and hands to build. </a:t>
            </a:r>
          </a:p>
          <a:p>
            <a:pPr marL="174625" indent="-174625">
              <a:lnSpc>
                <a:spcPts val="2100"/>
              </a:lnSpc>
              <a:buFont typeface="Arial" pitchFamily="34" charset="0"/>
              <a:buChar char="•"/>
            </a:pPr>
            <a:r>
              <a:rPr lang="en-ZA" b="1" i="1" dirty="0" smtClean="0">
                <a:solidFill>
                  <a:srgbClr val="C00000"/>
                </a:solidFill>
              </a:rPr>
              <a:t>Structure/building - </a:t>
            </a:r>
            <a:r>
              <a:rPr lang="en-ZA" i="1" dirty="0" smtClean="0">
                <a:solidFill>
                  <a:srgbClr val="C00000"/>
                </a:solidFill>
              </a:rPr>
              <a:t>The building of a family or a structure for housing the family. </a:t>
            </a:r>
          </a:p>
          <a:p>
            <a:pPr>
              <a:lnSpc>
                <a:spcPts val="2100"/>
              </a:lnSpc>
            </a:pPr>
            <a:r>
              <a:rPr lang="en-ZA" dirty="0" smtClean="0"/>
              <a:t>Our Creator uses things that are familiar to us to help us understand spiritual concepts. In Hebrew, to build is literally to take a pattern/plan and make something of it. The pattern/plan became physical and “</a:t>
            </a:r>
            <a:r>
              <a:rPr lang="en-ZA" i="1" dirty="0" smtClean="0"/>
              <a:t>dwelt among us” </a:t>
            </a:r>
            <a:r>
              <a:rPr lang="en-ZA" dirty="0" smtClean="0"/>
              <a:t>(John 1:14). Elohim is the builder and His Son becomes the building. </a:t>
            </a:r>
            <a:r>
              <a:rPr lang="en-ZA" dirty="0" err="1" smtClean="0"/>
              <a:t>Elohim’s</a:t>
            </a:r>
            <a:r>
              <a:rPr lang="en-ZA" dirty="0" smtClean="0"/>
              <a:t> pattern/plan is His Word and the Son becomes the manifestation of the plan…the building. </a:t>
            </a:r>
            <a:endParaRPr lang="pt-BR" b="1"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32</a:t>
            </a:fld>
            <a:endParaRPr lang="en-ZA"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JUDGEMENT AND PRAISE</a:t>
            </a:r>
            <a:endParaRPr lang="en-ZA" dirty="0"/>
          </a:p>
        </p:txBody>
      </p:sp>
      <p:sp>
        <p:nvSpPr>
          <p:cNvPr id="3" name="Content Placeholder 2"/>
          <p:cNvSpPr>
            <a:spLocks noGrp="1"/>
          </p:cNvSpPr>
          <p:nvPr>
            <p:ph idx="1"/>
          </p:nvPr>
        </p:nvSpPr>
        <p:spPr/>
        <p:txBody>
          <a:bodyPr>
            <a:normAutofit fontScale="25000" lnSpcReduction="20000"/>
          </a:bodyPr>
          <a:lstStyle/>
          <a:p>
            <a:pPr algn="ctr">
              <a:lnSpc>
                <a:spcPts val="2200"/>
              </a:lnSpc>
            </a:pPr>
            <a:r>
              <a:rPr lang="en-ZA" sz="9600" i="1" dirty="0" smtClean="0">
                <a:solidFill>
                  <a:srgbClr val="004821"/>
                </a:solidFill>
              </a:rPr>
              <a:t>“And He has put in his heart the ability to teach, in him and </a:t>
            </a:r>
            <a:r>
              <a:rPr lang="en-ZA" sz="9600" i="1" dirty="0" err="1" smtClean="0">
                <a:solidFill>
                  <a:srgbClr val="004821"/>
                </a:solidFill>
              </a:rPr>
              <a:t>Oholiab</a:t>
            </a:r>
            <a:r>
              <a:rPr lang="en-ZA" sz="9600" i="1" dirty="0" smtClean="0">
                <a:solidFill>
                  <a:srgbClr val="004821"/>
                </a:solidFill>
              </a:rPr>
              <a:t>̱ son of </a:t>
            </a:r>
            <a:r>
              <a:rPr lang="en-ZA" sz="9600" i="1" dirty="0" err="1" smtClean="0">
                <a:solidFill>
                  <a:srgbClr val="004821"/>
                </a:solidFill>
              </a:rPr>
              <a:t>Aḥisamak</a:t>
            </a:r>
            <a:r>
              <a:rPr lang="en-ZA" sz="9600" i="1" dirty="0" smtClean="0">
                <a:solidFill>
                  <a:srgbClr val="004821"/>
                </a:solidFill>
              </a:rPr>
              <a:t>̱, of the tribe of Dan. “He has filled them with skill to do all work of the engraver and the designer and embroiderer, in blue and in purple, in scarlet material, and in fine linen, and a weaver, doing any work, and makers of designs. </a:t>
            </a:r>
            <a:r>
              <a:rPr lang="en-ZA" sz="9600" b="1" i="1" dirty="0" smtClean="0">
                <a:solidFill>
                  <a:srgbClr val="004821"/>
                </a:solidFill>
              </a:rPr>
              <a:t>(Exodus 35:34-35)</a:t>
            </a:r>
          </a:p>
          <a:p>
            <a:pPr>
              <a:lnSpc>
                <a:spcPts val="2200"/>
              </a:lnSpc>
            </a:pPr>
            <a:r>
              <a:rPr lang="en-ZA" sz="9600" dirty="0" err="1" smtClean="0"/>
              <a:t>Bezalel</a:t>
            </a:r>
            <a:r>
              <a:rPr lang="en-ZA" sz="9600" dirty="0" smtClean="0"/>
              <a:t> (in the shadow of El) and </a:t>
            </a:r>
            <a:r>
              <a:rPr lang="en-ZA" sz="9600" dirty="0" err="1" smtClean="0"/>
              <a:t>Aholiav</a:t>
            </a:r>
            <a:r>
              <a:rPr lang="en-ZA" sz="9600" dirty="0" smtClean="0"/>
              <a:t> (the Father’s Tent) were the builders set up to do the work of the tabernacle. We know that </a:t>
            </a:r>
            <a:r>
              <a:rPr lang="en-ZA" sz="9600" dirty="0" err="1" smtClean="0"/>
              <a:t>Bezalel</a:t>
            </a:r>
            <a:r>
              <a:rPr lang="en-ZA" sz="9600" dirty="0" smtClean="0"/>
              <a:t> is from the tribe of Judah (praise) and </a:t>
            </a:r>
            <a:r>
              <a:rPr lang="en-ZA" sz="9600" dirty="0" err="1" smtClean="0"/>
              <a:t>Aholiav</a:t>
            </a:r>
            <a:r>
              <a:rPr lang="en-ZA" sz="9600" dirty="0" smtClean="0"/>
              <a:t> is from Dan (judgment). Therefore it is both judgment and praise that would build the tabernacle. Verse 34 says </a:t>
            </a:r>
            <a:r>
              <a:rPr lang="he-IL" sz="9600" dirty="0" smtClean="0"/>
              <a:t>יהוה</a:t>
            </a:r>
            <a:r>
              <a:rPr lang="en-ZA" sz="9600" dirty="0" smtClean="0"/>
              <a:t> had put it in their hearts to “</a:t>
            </a:r>
            <a:r>
              <a:rPr lang="en-ZA" sz="9600" i="1" dirty="0" smtClean="0"/>
              <a:t>teach</a:t>
            </a:r>
            <a:r>
              <a:rPr lang="en-ZA" sz="9600" dirty="0" smtClean="0"/>
              <a:t>”. Not only would they see the spiritual implications (through the understanding given to them) of each item to be made, but they would teach this knowledge to those who had hearts to help. One more thing on verse 35. The Hebrew translated as </a:t>
            </a:r>
            <a:r>
              <a:rPr lang="en-ZA" sz="9600" i="1" dirty="0" smtClean="0"/>
              <a:t>“engraver” </a:t>
            </a:r>
            <a:r>
              <a:rPr lang="en-ZA" sz="9600" dirty="0" smtClean="0"/>
              <a:t>is more often translated as </a:t>
            </a:r>
            <a:r>
              <a:rPr lang="en-ZA" sz="9600" i="1" dirty="0" smtClean="0"/>
              <a:t>“carpenter</a:t>
            </a:r>
            <a:r>
              <a:rPr lang="en-ZA" sz="9600" dirty="0" smtClean="0"/>
              <a:t>”. </a:t>
            </a:r>
            <a:r>
              <a:rPr lang="he-IL" sz="9600" dirty="0" smtClean="0"/>
              <a:t>יהושע</a:t>
            </a:r>
            <a:r>
              <a:rPr lang="en-ZA" sz="9600" dirty="0" smtClean="0"/>
              <a:t> was the son of a carpenter, plus a carpenter is one who “</a:t>
            </a:r>
            <a:r>
              <a:rPr lang="en-ZA" sz="9600" i="1" dirty="0" smtClean="0"/>
              <a:t>builds a house.”</a:t>
            </a:r>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33</a:t>
            </a:fld>
            <a:endParaRPr lang="en-ZA"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153</a:t>
            </a:r>
            <a:endParaRPr lang="en-ZA" dirty="0"/>
          </a:p>
        </p:txBody>
      </p:sp>
      <p:sp>
        <p:nvSpPr>
          <p:cNvPr id="3" name="Content Placeholder 2"/>
          <p:cNvSpPr>
            <a:spLocks noGrp="1"/>
          </p:cNvSpPr>
          <p:nvPr>
            <p:ph idx="1"/>
          </p:nvPr>
        </p:nvSpPr>
        <p:spPr/>
        <p:txBody>
          <a:bodyPr>
            <a:normAutofit/>
          </a:bodyPr>
          <a:lstStyle/>
          <a:p>
            <a:pPr algn="ctr"/>
            <a:r>
              <a:rPr lang="en-ZA" i="1" dirty="0" err="1" smtClean="0">
                <a:solidFill>
                  <a:srgbClr val="004821"/>
                </a:solidFill>
              </a:rPr>
              <a:t>Shimʽon</a:t>
            </a:r>
            <a:r>
              <a:rPr lang="en-ZA" i="1" dirty="0" smtClean="0">
                <a:solidFill>
                  <a:srgbClr val="004821"/>
                </a:solidFill>
              </a:rPr>
              <a:t> </a:t>
            </a:r>
            <a:r>
              <a:rPr lang="en-ZA" i="1" dirty="0" err="1" smtClean="0">
                <a:solidFill>
                  <a:srgbClr val="004821"/>
                </a:solidFill>
              </a:rPr>
              <a:t>Kĕpha</a:t>
            </a:r>
            <a:r>
              <a:rPr lang="en-ZA" i="1" dirty="0" smtClean="0">
                <a:solidFill>
                  <a:srgbClr val="004821"/>
                </a:solidFill>
              </a:rPr>
              <a:t> went up and dragged the net to land, filled with one hundred and fifty-three big fishes. And though there were so many, the net was not broken.</a:t>
            </a:r>
            <a:r>
              <a:rPr lang="en-ZA" b="1" i="1" dirty="0" smtClean="0">
                <a:solidFill>
                  <a:srgbClr val="004821"/>
                </a:solidFill>
              </a:rPr>
              <a:t>(John 21:11)</a:t>
            </a:r>
          </a:p>
          <a:p>
            <a:r>
              <a:rPr lang="en-ZA" dirty="0" smtClean="0"/>
              <a:t>The study of </a:t>
            </a:r>
            <a:r>
              <a:rPr lang="en-ZA" dirty="0" err="1" smtClean="0"/>
              <a:t>gematria</a:t>
            </a:r>
            <a:r>
              <a:rPr lang="en-ZA" dirty="0" smtClean="0"/>
              <a:t> gives us the following answers to why 153 fish:</a:t>
            </a:r>
            <a:endParaRPr lang="es-ES" b="1" dirty="0" smtClean="0"/>
          </a:p>
          <a:p>
            <a:pPr marL="174625" indent="-174625">
              <a:buFont typeface="Arial" pitchFamily="34" charset="0"/>
              <a:buChar char="•"/>
            </a:pPr>
            <a:r>
              <a:rPr lang="es-ES" i="1" dirty="0" err="1" smtClean="0">
                <a:solidFill>
                  <a:srgbClr val="C00000"/>
                </a:solidFill>
              </a:rPr>
              <a:t>Bezaleel</a:t>
            </a:r>
            <a:r>
              <a:rPr lang="es-ES" i="1" dirty="0" smtClean="0">
                <a:solidFill>
                  <a:srgbClr val="C00000"/>
                </a:solidFill>
              </a:rPr>
              <a:t>  = 153</a:t>
            </a:r>
          </a:p>
          <a:p>
            <a:pPr marL="174625" indent="-174625">
              <a:buFont typeface="Arial" pitchFamily="34" charset="0"/>
              <a:buChar char="•"/>
            </a:pPr>
            <a:r>
              <a:rPr lang="en-ZA" i="1" dirty="0" smtClean="0">
                <a:solidFill>
                  <a:srgbClr val="C00000"/>
                </a:solidFill>
              </a:rPr>
              <a:t>The sons of Elohim (John 1:12) </a:t>
            </a:r>
            <a:r>
              <a:rPr lang="fr-FR" i="1" dirty="0" smtClean="0">
                <a:solidFill>
                  <a:srgbClr val="C00000"/>
                </a:solidFill>
              </a:rPr>
              <a:t>= 153</a:t>
            </a:r>
          </a:p>
          <a:p>
            <a:r>
              <a:rPr lang="en-ZA" dirty="0" smtClean="0"/>
              <a:t>What does it all mean? </a:t>
            </a:r>
          </a:p>
          <a:p>
            <a:pPr marL="174625" indent="-174625">
              <a:buFont typeface="Arial" pitchFamily="34" charset="0"/>
              <a:buChar char="•"/>
            </a:pPr>
            <a:r>
              <a:rPr lang="en-ZA" i="1" dirty="0" err="1" smtClean="0">
                <a:solidFill>
                  <a:srgbClr val="C00000"/>
                </a:solidFill>
              </a:rPr>
              <a:t>Bezaleel</a:t>
            </a:r>
            <a:r>
              <a:rPr lang="en-ZA" i="1" dirty="0" smtClean="0">
                <a:solidFill>
                  <a:srgbClr val="C00000"/>
                </a:solidFill>
              </a:rPr>
              <a:t> (153) is the builder of the house. </a:t>
            </a:r>
          </a:p>
          <a:p>
            <a:pPr marL="174625" indent="-174625">
              <a:buFont typeface="Arial" pitchFamily="34" charset="0"/>
              <a:buChar char="•"/>
            </a:pPr>
            <a:r>
              <a:rPr lang="en-ZA" i="1" dirty="0" smtClean="0">
                <a:solidFill>
                  <a:srgbClr val="C00000"/>
                </a:solidFill>
              </a:rPr>
              <a:t>The house is a picture of the body or the “sons of Elohim” (153). </a:t>
            </a:r>
          </a:p>
          <a:p>
            <a:pPr marL="174625" indent="-174625">
              <a:buFont typeface="Arial" pitchFamily="34" charset="0"/>
              <a:buChar char="•"/>
            </a:pPr>
            <a:r>
              <a:rPr lang="he-IL" i="1" dirty="0" smtClean="0">
                <a:solidFill>
                  <a:srgbClr val="C00000"/>
                </a:solidFill>
              </a:rPr>
              <a:t>יהושע</a:t>
            </a:r>
            <a:r>
              <a:rPr lang="en-ZA" i="1" dirty="0" smtClean="0">
                <a:solidFill>
                  <a:srgbClr val="C00000"/>
                </a:solidFill>
              </a:rPr>
              <a:t> tells His disciples that they will be “fishers of men” (153). </a:t>
            </a:r>
            <a:endParaRPr lang="en-ZA" i="1" dirty="0">
              <a:solidFill>
                <a:srgbClr val="C00000"/>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34</a:t>
            </a:fld>
            <a:endParaRPr lang="en-ZA"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CALEB</a:t>
            </a:r>
            <a:endParaRPr lang="en-ZA" dirty="0"/>
          </a:p>
        </p:txBody>
      </p:sp>
      <p:sp>
        <p:nvSpPr>
          <p:cNvPr id="3" name="Content Placeholder 2"/>
          <p:cNvSpPr>
            <a:spLocks noGrp="1"/>
          </p:cNvSpPr>
          <p:nvPr>
            <p:ph idx="1"/>
          </p:nvPr>
        </p:nvSpPr>
        <p:spPr/>
        <p:txBody>
          <a:bodyPr>
            <a:noAutofit/>
          </a:bodyPr>
          <a:lstStyle/>
          <a:p>
            <a:pPr>
              <a:lnSpc>
                <a:spcPts val="2300"/>
              </a:lnSpc>
            </a:pPr>
            <a:r>
              <a:rPr lang="en-ZA" dirty="0" err="1" smtClean="0"/>
              <a:t>Bezalel</a:t>
            </a:r>
            <a:r>
              <a:rPr lang="en-ZA" dirty="0" smtClean="0"/>
              <a:t> is a pretty significant person in the Bible, even though he doesn’t attract a lot of attention. From 1 Chronicles we can get the family tree of </a:t>
            </a:r>
            <a:r>
              <a:rPr lang="en-ZA" dirty="0" err="1" smtClean="0"/>
              <a:t>Bezalel</a:t>
            </a:r>
            <a:r>
              <a:rPr lang="en-ZA" dirty="0" smtClean="0"/>
              <a:t>.</a:t>
            </a:r>
          </a:p>
          <a:p>
            <a:pPr algn="ctr">
              <a:lnSpc>
                <a:spcPts val="2300"/>
              </a:lnSpc>
            </a:pPr>
            <a:r>
              <a:rPr lang="en-ZA" i="1" dirty="0" smtClean="0">
                <a:solidFill>
                  <a:srgbClr val="004821"/>
                </a:solidFill>
              </a:rPr>
              <a:t>And </a:t>
            </a:r>
            <a:r>
              <a:rPr lang="en-ZA" i="1" dirty="0" err="1" smtClean="0">
                <a:solidFill>
                  <a:srgbClr val="004821"/>
                </a:solidFill>
              </a:rPr>
              <a:t>Azuḇah</a:t>
            </a:r>
            <a:r>
              <a:rPr lang="en-ZA" i="1" dirty="0" smtClean="0">
                <a:solidFill>
                  <a:srgbClr val="004821"/>
                </a:solidFill>
              </a:rPr>
              <a:t> died, and </a:t>
            </a:r>
            <a:r>
              <a:rPr lang="en-ZA" i="1" dirty="0" err="1" smtClean="0">
                <a:solidFill>
                  <a:srgbClr val="004821"/>
                </a:solidFill>
              </a:rPr>
              <a:t>Kalĕb</a:t>
            </a:r>
            <a:r>
              <a:rPr lang="en-ZA" i="1" dirty="0" smtClean="0">
                <a:solidFill>
                  <a:srgbClr val="004821"/>
                </a:solidFill>
              </a:rPr>
              <a:t>̱ took </a:t>
            </a:r>
            <a:r>
              <a:rPr lang="en-ZA" i="1" dirty="0" err="1" smtClean="0">
                <a:solidFill>
                  <a:srgbClr val="004821"/>
                </a:solidFill>
              </a:rPr>
              <a:t>Ephrath</a:t>
            </a:r>
            <a:r>
              <a:rPr lang="en-ZA" i="1" dirty="0" smtClean="0">
                <a:solidFill>
                  <a:srgbClr val="004821"/>
                </a:solidFill>
              </a:rPr>
              <a:t> as his wife, who bore him </a:t>
            </a:r>
            <a:r>
              <a:rPr lang="en-ZA" i="1" dirty="0" err="1" smtClean="0">
                <a:solidFill>
                  <a:srgbClr val="004821"/>
                </a:solidFill>
              </a:rPr>
              <a:t>Ḥur</a:t>
            </a:r>
            <a:r>
              <a:rPr lang="en-ZA" i="1" dirty="0" smtClean="0">
                <a:solidFill>
                  <a:srgbClr val="004821"/>
                </a:solidFill>
              </a:rPr>
              <a:t>. And </a:t>
            </a:r>
            <a:r>
              <a:rPr lang="en-ZA" i="1" dirty="0" err="1" smtClean="0">
                <a:solidFill>
                  <a:srgbClr val="004821"/>
                </a:solidFill>
              </a:rPr>
              <a:t>Ḥur</a:t>
            </a:r>
            <a:r>
              <a:rPr lang="en-ZA" i="1" dirty="0" smtClean="0">
                <a:solidFill>
                  <a:srgbClr val="004821"/>
                </a:solidFill>
              </a:rPr>
              <a:t> brought forth Uri, and Uri brought forth </a:t>
            </a:r>
            <a:r>
              <a:rPr lang="en-ZA" i="1" dirty="0" err="1" smtClean="0">
                <a:solidFill>
                  <a:srgbClr val="004821"/>
                </a:solidFill>
              </a:rPr>
              <a:t>Betsal’ĕl</a:t>
            </a:r>
            <a:r>
              <a:rPr lang="en-ZA" i="1" dirty="0" smtClean="0">
                <a:solidFill>
                  <a:srgbClr val="004821"/>
                </a:solidFill>
              </a:rPr>
              <a:t>. </a:t>
            </a:r>
            <a:r>
              <a:rPr lang="en-ZA" b="1" i="1" dirty="0" smtClean="0">
                <a:solidFill>
                  <a:srgbClr val="004821"/>
                </a:solidFill>
              </a:rPr>
              <a:t>(1 Chronicles 2:19-20)</a:t>
            </a:r>
          </a:p>
          <a:p>
            <a:pPr>
              <a:lnSpc>
                <a:spcPts val="2300"/>
              </a:lnSpc>
            </a:pPr>
            <a:r>
              <a:rPr lang="en-ZA" dirty="0" err="1" smtClean="0"/>
              <a:t>Bezalel’s</a:t>
            </a:r>
            <a:r>
              <a:rPr lang="en-ZA" dirty="0" smtClean="0"/>
              <a:t> great grandfather was Caleb, one of the spies who came back with a positive report concerning the Land of Israel. Because of his faithfulness, he was allowed to go into the Promised Land without dying in the wilderness. He and his entire household would be included in this blessing:</a:t>
            </a:r>
          </a:p>
          <a:p>
            <a:pPr algn="ctr">
              <a:lnSpc>
                <a:spcPts val="2300"/>
              </a:lnSpc>
            </a:pPr>
            <a:r>
              <a:rPr lang="en-ZA" i="1" dirty="0" smtClean="0">
                <a:solidFill>
                  <a:srgbClr val="004821"/>
                </a:solidFill>
              </a:rPr>
              <a:t>except </a:t>
            </a:r>
            <a:r>
              <a:rPr lang="en-ZA" i="1" dirty="0" err="1" smtClean="0">
                <a:solidFill>
                  <a:srgbClr val="004821"/>
                </a:solidFill>
              </a:rPr>
              <a:t>Kalĕb</a:t>
            </a:r>
            <a:r>
              <a:rPr lang="en-ZA" i="1" dirty="0" smtClean="0">
                <a:solidFill>
                  <a:srgbClr val="004821"/>
                </a:solidFill>
              </a:rPr>
              <a:t>̱ son of </a:t>
            </a:r>
            <a:r>
              <a:rPr lang="en-ZA" i="1" dirty="0" err="1" smtClean="0">
                <a:solidFill>
                  <a:srgbClr val="004821"/>
                </a:solidFill>
              </a:rPr>
              <a:t>Yephunneh</a:t>
            </a:r>
            <a:r>
              <a:rPr lang="en-ZA" i="1" dirty="0" smtClean="0">
                <a:solidFill>
                  <a:srgbClr val="004821"/>
                </a:solidFill>
              </a:rPr>
              <a:t>. He shall see it, and to him and his children I give the land on which he walked, because he followed </a:t>
            </a:r>
            <a:r>
              <a:rPr lang="he-IL" i="1" dirty="0" smtClean="0">
                <a:solidFill>
                  <a:srgbClr val="004821"/>
                </a:solidFill>
              </a:rPr>
              <a:t>יהוה</a:t>
            </a:r>
            <a:r>
              <a:rPr lang="en-US" i="1" dirty="0" smtClean="0">
                <a:solidFill>
                  <a:srgbClr val="004821"/>
                </a:solidFill>
              </a:rPr>
              <a:t> completely.’ </a:t>
            </a:r>
            <a:r>
              <a:rPr lang="en-US" b="1" i="1" dirty="0" smtClean="0">
                <a:solidFill>
                  <a:srgbClr val="004821"/>
                </a:solidFill>
              </a:rPr>
              <a:t>(Deuteronomy 1:36)</a:t>
            </a:r>
          </a:p>
          <a:p>
            <a:pPr>
              <a:lnSpc>
                <a:spcPts val="2300"/>
              </a:lnSpc>
            </a:pPr>
            <a:r>
              <a:rPr lang="en-ZA" dirty="0" smtClean="0"/>
              <a:t>That means </a:t>
            </a:r>
            <a:r>
              <a:rPr lang="en-ZA" dirty="0" err="1" smtClean="0"/>
              <a:t>Bezalel</a:t>
            </a:r>
            <a:r>
              <a:rPr lang="en-ZA" dirty="0" smtClean="0"/>
              <a:t> survived the 40 years in the wilderness! He and his family were later given Hebron in the Promised Land!</a:t>
            </a:r>
            <a:endParaRPr lang="en-US" dirty="0" smtClean="0"/>
          </a:p>
          <a:p>
            <a:pPr>
              <a:lnSpc>
                <a:spcPts val="2300"/>
              </a:lnSpc>
            </a:pP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35</a:t>
            </a:fld>
            <a:endParaRPr lang="en-ZA"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THE ARK</a:t>
            </a:r>
            <a:endParaRPr lang="en-ZA" dirty="0"/>
          </a:p>
        </p:txBody>
      </p:sp>
      <p:sp>
        <p:nvSpPr>
          <p:cNvPr id="3" name="Content Placeholder 2"/>
          <p:cNvSpPr>
            <a:spLocks noGrp="1"/>
          </p:cNvSpPr>
          <p:nvPr>
            <p:ph idx="1"/>
          </p:nvPr>
        </p:nvSpPr>
        <p:spPr/>
        <p:txBody>
          <a:bodyPr>
            <a:noAutofit/>
          </a:bodyPr>
          <a:lstStyle/>
          <a:p>
            <a:pPr algn="ctr">
              <a:lnSpc>
                <a:spcPts val="2100"/>
              </a:lnSpc>
            </a:pPr>
            <a:r>
              <a:rPr lang="en-ZA" i="1" dirty="0" smtClean="0">
                <a:solidFill>
                  <a:srgbClr val="004821"/>
                </a:solidFill>
              </a:rPr>
              <a:t>And </a:t>
            </a:r>
            <a:r>
              <a:rPr lang="en-ZA" i="1" dirty="0" err="1" smtClean="0">
                <a:solidFill>
                  <a:srgbClr val="004821"/>
                </a:solidFill>
              </a:rPr>
              <a:t>Betsal’ĕl</a:t>
            </a:r>
            <a:r>
              <a:rPr lang="en-ZA" i="1" dirty="0" smtClean="0">
                <a:solidFill>
                  <a:srgbClr val="004821"/>
                </a:solidFill>
              </a:rPr>
              <a:t> made the ark of acacia wood, two and a half cubits long, and a cubit and a half wide, and a cubit and a half high. And he overlaid it with clean gold inside and outside, and made a moulding of gold all around it. </a:t>
            </a:r>
            <a:r>
              <a:rPr lang="en-ZA" b="1" i="1" dirty="0" smtClean="0">
                <a:solidFill>
                  <a:srgbClr val="004821"/>
                </a:solidFill>
              </a:rPr>
              <a:t>(Exodus 37:1-2)</a:t>
            </a:r>
          </a:p>
          <a:p>
            <a:pPr>
              <a:lnSpc>
                <a:spcPts val="2100"/>
              </a:lnSpc>
            </a:pPr>
            <a:r>
              <a:rPr lang="en-ZA" dirty="0" smtClean="0"/>
              <a:t>The first be made is the Ark. It was made of </a:t>
            </a:r>
            <a:r>
              <a:rPr lang="en-ZA" dirty="0" err="1" smtClean="0"/>
              <a:t>shittah</a:t>
            </a:r>
            <a:r>
              <a:rPr lang="en-ZA" dirty="0" smtClean="0"/>
              <a:t>-tree wood, which was known to the Egyptians as the Tree of Life. It was an important plant in their traditional medicine cabinet. The Ark was the most renown item in the Tabernacle, its heart. Some </a:t>
            </a:r>
            <a:r>
              <a:rPr lang="en-ZA" i="1" dirty="0" err="1" smtClean="0"/>
              <a:t>midrashim</a:t>
            </a:r>
            <a:r>
              <a:rPr lang="en-ZA" i="1" dirty="0" smtClean="0"/>
              <a:t> </a:t>
            </a:r>
            <a:r>
              <a:rPr lang="en-ZA" dirty="0" smtClean="0"/>
              <a:t>suggest there were two arks.  </a:t>
            </a:r>
            <a:r>
              <a:rPr lang="en-ZA" i="1" dirty="0" smtClean="0">
                <a:solidFill>
                  <a:srgbClr val="004821"/>
                </a:solidFill>
              </a:rPr>
              <a:t>“At that time </a:t>
            </a:r>
            <a:r>
              <a:rPr lang="he-IL" i="1" dirty="0" smtClean="0">
                <a:solidFill>
                  <a:srgbClr val="004821"/>
                </a:solidFill>
              </a:rPr>
              <a:t>יהוה</a:t>
            </a:r>
            <a:r>
              <a:rPr lang="en-ZA" i="1" dirty="0" smtClean="0">
                <a:solidFill>
                  <a:srgbClr val="004821"/>
                </a:solidFill>
              </a:rPr>
              <a:t> said to me, ‘Hew for yourself two tablets of stone .. And .. make yourself an ark of wood, .. I write on the tablets .. And you shall put them in the ark.’ “So I made an ark ..“And He wrote on the tablets .. and I turned and came down from the mountain, and put the tablets in the ark which I had made. .. </a:t>
            </a:r>
            <a:r>
              <a:rPr lang="en-US" b="1" i="1" dirty="0" smtClean="0">
                <a:solidFill>
                  <a:srgbClr val="004821"/>
                </a:solidFill>
              </a:rPr>
              <a:t>(Deuteronomy 10:1-5) </a:t>
            </a:r>
            <a:r>
              <a:rPr lang="en-ZA" dirty="0" smtClean="0"/>
              <a:t> The first may have been temporary. </a:t>
            </a:r>
          </a:p>
          <a:p>
            <a:pPr>
              <a:lnSpc>
                <a:spcPts val="2100"/>
              </a:lnSpc>
            </a:pPr>
            <a:r>
              <a:rPr lang="en-ZA" dirty="0" smtClean="0"/>
              <a:t>The Ark became "lost" after the destruction of Solomon's Temple by Babylonian invaders. It is rumoured to be hidden in a number of places including: under the Temple Mount (most likely), Mt. Nebo, Africa, and Europe.</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36</a:t>
            </a:fld>
            <a:endParaRPr lang="en-ZA"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TABLE</a:t>
            </a:r>
            <a:endParaRPr lang="en-ZA" dirty="0"/>
          </a:p>
        </p:txBody>
      </p:sp>
      <p:sp>
        <p:nvSpPr>
          <p:cNvPr id="3" name="Content Placeholder 2"/>
          <p:cNvSpPr>
            <a:spLocks noGrp="1"/>
          </p:cNvSpPr>
          <p:nvPr>
            <p:ph idx="1"/>
          </p:nvPr>
        </p:nvSpPr>
        <p:spPr/>
        <p:txBody>
          <a:bodyPr>
            <a:normAutofit fontScale="25000" lnSpcReduction="20000"/>
          </a:bodyPr>
          <a:lstStyle/>
          <a:p>
            <a:pPr algn="ctr">
              <a:lnSpc>
                <a:spcPts val="2100"/>
              </a:lnSpc>
            </a:pPr>
            <a:r>
              <a:rPr lang="en-ZA" sz="9600" i="1" dirty="0" smtClean="0">
                <a:solidFill>
                  <a:srgbClr val="004821"/>
                </a:solidFill>
              </a:rPr>
              <a:t>And he made the table of acacia wood, ..And he overlaid it with clean gold, and made a moulding of gold all around it. </a:t>
            </a:r>
            <a:r>
              <a:rPr lang="en-ZA" sz="9600" b="1" i="1" dirty="0" smtClean="0">
                <a:solidFill>
                  <a:srgbClr val="004821"/>
                </a:solidFill>
              </a:rPr>
              <a:t>(Exodus 37:10-11)</a:t>
            </a:r>
          </a:p>
          <a:p>
            <a:pPr>
              <a:lnSpc>
                <a:spcPts val="2100"/>
              </a:lnSpc>
            </a:pPr>
            <a:r>
              <a:rPr lang="en-ZA" sz="9600" dirty="0" smtClean="0"/>
              <a:t>The Table for the Showbread represents </a:t>
            </a:r>
            <a:r>
              <a:rPr lang="he-IL" sz="9600" dirty="0" smtClean="0"/>
              <a:t>יהושע</a:t>
            </a:r>
            <a:r>
              <a:rPr lang="en-ZA" sz="9600" dirty="0" smtClean="0"/>
              <a:t> in that the wood component is a figure of His humanity and the gold speaks of His deity. The Table reminds us of our fellowship with our High Priest around the New Covenant Communion table (1 Cor. 10:21). Around the top of the Table of Showbread was a border one handbreadth high (Ex. 25:25). It enclosed the twelve loaves set before </a:t>
            </a:r>
            <a:r>
              <a:rPr lang="he-IL" sz="9600" dirty="0" smtClean="0"/>
              <a:t>יהוה</a:t>
            </a:r>
            <a:r>
              <a:rPr lang="en-ZA" sz="9600" dirty="0" smtClean="0"/>
              <a:t> on the Table. The twelve loaves represent the twelve tribes of Israel, and the high border ["something enclosing" (</a:t>
            </a:r>
            <a:r>
              <a:rPr lang="en-ZA" sz="9600" dirty="0" err="1" smtClean="0"/>
              <a:t>Strongs</a:t>
            </a:r>
            <a:r>
              <a:rPr lang="en-ZA" sz="9600" dirty="0" smtClean="0"/>
              <a:t> #4526)] points to </a:t>
            </a:r>
            <a:r>
              <a:rPr lang="he-IL" sz="9600" dirty="0" smtClean="0"/>
              <a:t>יהוה</a:t>
            </a:r>
            <a:r>
              <a:rPr lang="en-ZA" sz="9600" dirty="0" smtClean="0"/>
              <a:t> being a shield and protection for His people (Isaiah 49:15-16).</a:t>
            </a:r>
          </a:p>
          <a:p>
            <a:pPr>
              <a:lnSpc>
                <a:spcPts val="2100"/>
              </a:lnSpc>
            </a:pPr>
            <a:r>
              <a:rPr lang="en-ZA" sz="9600" dirty="0" smtClean="0"/>
              <a:t>The Showbread (Lev. 24:5-9), was holy bread and were available only to the priests once they were replaced by fresh loaves. </a:t>
            </a:r>
            <a:r>
              <a:rPr lang="he-IL" sz="9600" dirty="0" smtClean="0"/>
              <a:t>יהושע</a:t>
            </a:r>
            <a:r>
              <a:rPr lang="en-ZA" sz="9600" dirty="0" smtClean="0"/>
              <a:t> is the Bread from heaven that </a:t>
            </a:r>
            <a:r>
              <a:rPr lang="en-ZA" sz="9600" i="1" dirty="0" smtClean="0"/>
              <a:t>all </a:t>
            </a:r>
            <a:r>
              <a:rPr lang="en-ZA" sz="9600" dirty="0" smtClean="0"/>
              <a:t>believers, the </a:t>
            </a:r>
            <a:r>
              <a:rPr lang="en-ZA" sz="9600" i="1" dirty="0" smtClean="0"/>
              <a:t>"royal priesthood" </a:t>
            </a:r>
            <a:r>
              <a:rPr lang="en-ZA" sz="9600" dirty="0" smtClean="0"/>
              <a:t>of the New Covenant, may draw life and strength from today. Hence, both Manna [heaven sent] and Showbread [refined and without lumps or impurity] are types of Messiah.</a:t>
            </a:r>
          </a:p>
          <a:p>
            <a:pPr>
              <a:lnSpc>
                <a:spcPts val="2100"/>
              </a:lnSpc>
            </a:pPr>
            <a:endParaRPr lang="en-ZA" sz="9600" dirty="0" smtClean="0"/>
          </a:p>
          <a:p>
            <a:endParaRPr lang="en-ZA" dirty="0"/>
          </a:p>
        </p:txBody>
      </p:sp>
      <p:sp>
        <p:nvSpPr>
          <p:cNvPr id="4" name="Slide Number Placeholder 3"/>
          <p:cNvSpPr>
            <a:spLocks noGrp="1"/>
          </p:cNvSpPr>
          <p:nvPr>
            <p:ph type="sldNum" sz="quarter" idx="12"/>
          </p:nvPr>
        </p:nvSpPr>
        <p:spPr>
          <a:xfrm>
            <a:off x="6516216" y="6309320"/>
            <a:ext cx="2133600" cy="365125"/>
          </a:xfrm>
        </p:spPr>
        <p:txBody>
          <a:bodyPr/>
          <a:lstStyle/>
          <a:p>
            <a:pPr>
              <a:defRPr/>
            </a:pPr>
            <a:fld id="{715B7D16-8FAD-4D2D-B977-107333E7495D}" type="slidenum">
              <a:rPr lang="en-ZA" smtClean="0"/>
              <a:pPr>
                <a:defRPr/>
              </a:pPr>
              <a:t>37</a:t>
            </a:fld>
            <a:endParaRPr lang="en-ZA"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MENORAH</a:t>
            </a:r>
            <a:endParaRPr lang="en-ZA" dirty="0"/>
          </a:p>
        </p:txBody>
      </p:sp>
      <p:sp>
        <p:nvSpPr>
          <p:cNvPr id="3" name="Content Placeholder 2"/>
          <p:cNvSpPr>
            <a:spLocks noGrp="1"/>
          </p:cNvSpPr>
          <p:nvPr>
            <p:ph idx="1"/>
          </p:nvPr>
        </p:nvSpPr>
        <p:spPr/>
        <p:txBody>
          <a:bodyPr>
            <a:normAutofit fontScale="85000" lnSpcReduction="20000"/>
          </a:bodyPr>
          <a:lstStyle/>
          <a:p>
            <a:pPr algn="ctr"/>
            <a:r>
              <a:rPr lang="en-ZA" sz="2800" i="1" dirty="0" smtClean="0">
                <a:solidFill>
                  <a:srgbClr val="004821"/>
                </a:solidFill>
              </a:rPr>
              <a:t>And he made the </a:t>
            </a:r>
            <a:r>
              <a:rPr lang="en-ZA" sz="2800" i="1" dirty="0" err="1" smtClean="0">
                <a:solidFill>
                  <a:srgbClr val="004821"/>
                </a:solidFill>
              </a:rPr>
              <a:t>lampstand</a:t>
            </a:r>
            <a:r>
              <a:rPr lang="en-ZA" sz="2800" i="1" dirty="0" smtClean="0">
                <a:solidFill>
                  <a:srgbClr val="004821"/>
                </a:solidFill>
              </a:rPr>
              <a:t> of clean gold. He made the </a:t>
            </a:r>
            <a:r>
              <a:rPr lang="en-ZA" sz="2800" i="1" dirty="0" err="1" smtClean="0">
                <a:solidFill>
                  <a:srgbClr val="004821"/>
                </a:solidFill>
              </a:rPr>
              <a:t>lampstand</a:t>
            </a:r>
            <a:r>
              <a:rPr lang="en-ZA" sz="2800" i="1" dirty="0" smtClean="0">
                <a:solidFill>
                  <a:srgbClr val="004821"/>
                </a:solidFill>
              </a:rPr>
              <a:t> of beaten work, its base, and its shaft, its cups, its ornamental knobs, and its blossoms were from it. </a:t>
            </a:r>
            <a:r>
              <a:rPr lang="en-ZA" sz="2800" b="1" i="1" dirty="0" smtClean="0">
                <a:solidFill>
                  <a:srgbClr val="004821"/>
                </a:solidFill>
              </a:rPr>
              <a:t>(Exodus 37:17)</a:t>
            </a:r>
          </a:p>
          <a:p>
            <a:r>
              <a:rPr lang="en-ZA" sz="2800" dirty="0" smtClean="0"/>
              <a:t>We are aware that the </a:t>
            </a:r>
            <a:r>
              <a:rPr lang="en-ZA" sz="2800" dirty="0" err="1" smtClean="0"/>
              <a:t>Lampstand</a:t>
            </a:r>
            <a:r>
              <a:rPr lang="en-ZA" sz="2800" dirty="0" smtClean="0"/>
              <a:t> (Menorah) is not really a candle stick </a:t>
            </a:r>
            <a:r>
              <a:rPr lang="en-ZA" sz="2800" dirty="0" err="1" smtClean="0"/>
              <a:t>hoder</a:t>
            </a:r>
            <a:r>
              <a:rPr lang="en-ZA" sz="2800" dirty="0" smtClean="0"/>
              <a:t>, as the KJV states. It was fashioned from pure gold, which typifies Yeshua in His complete and holy deity, the </a:t>
            </a:r>
            <a:r>
              <a:rPr lang="en-ZA" sz="2800" i="1" dirty="0" smtClean="0">
                <a:solidFill>
                  <a:srgbClr val="004821"/>
                </a:solidFill>
              </a:rPr>
              <a:t>"...true Light which </a:t>
            </a:r>
            <a:r>
              <a:rPr lang="en-ZA" sz="2800" i="1" dirty="0" err="1" smtClean="0">
                <a:solidFill>
                  <a:srgbClr val="004821"/>
                </a:solidFill>
              </a:rPr>
              <a:t>lighteth</a:t>
            </a:r>
            <a:r>
              <a:rPr lang="en-ZA" sz="2800" i="1" dirty="0" smtClean="0">
                <a:solidFill>
                  <a:srgbClr val="004821"/>
                </a:solidFill>
              </a:rPr>
              <a:t> every man that cometh into the world" </a:t>
            </a:r>
            <a:r>
              <a:rPr lang="en-ZA" sz="2800" b="1" i="1" dirty="0" smtClean="0">
                <a:solidFill>
                  <a:srgbClr val="004821"/>
                </a:solidFill>
              </a:rPr>
              <a:t>(John 1:10).</a:t>
            </a:r>
            <a:r>
              <a:rPr lang="en-ZA" sz="2800" i="1" dirty="0" smtClean="0">
                <a:solidFill>
                  <a:srgbClr val="004821"/>
                </a:solidFill>
              </a:rPr>
              <a:t> </a:t>
            </a:r>
            <a:r>
              <a:rPr lang="en-ZA" sz="2800" dirty="0" smtClean="0"/>
              <a:t>The </a:t>
            </a:r>
            <a:r>
              <a:rPr lang="en-ZA" sz="2800" dirty="0" err="1" smtClean="0"/>
              <a:t>Lampstand</a:t>
            </a:r>
            <a:r>
              <a:rPr lang="en-ZA" sz="2800" dirty="0" smtClean="0"/>
              <a:t> provided the light for the Holy Place.</a:t>
            </a:r>
          </a:p>
          <a:p>
            <a:r>
              <a:rPr lang="en-ZA" sz="2800" dirty="0" smtClean="0"/>
              <a:t>We are not given the dimensions of the </a:t>
            </a:r>
            <a:r>
              <a:rPr lang="en-ZA" sz="2800" dirty="0" err="1" smtClean="0"/>
              <a:t>Lampstand</a:t>
            </a:r>
            <a:r>
              <a:rPr lang="en-ZA" sz="2800" dirty="0" smtClean="0"/>
              <a:t> but we do know its weight was one talent, or about ninety pounds of gold and it was somehow hammered out of one large ingot. The </a:t>
            </a:r>
            <a:r>
              <a:rPr lang="en-ZA" sz="2800" dirty="0" err="1" smtClean="0"/>
              <a:t>Lampstand</a:t>
            </a:r>
            <a:r>
              <a:rPr lang="en-ZA" sz="2800" dirty="0" smtClean="0"/>
              <a:t> is also seen to represent Yeshua, the Stem, and His followers, the six [number of imperfect man] branches, which are entirely dependent upon Him for life and fruit. </a:t>
            </a:r>
            <a:r>
              <a:rPr lang="en-ZA" sz="2800" i="1" dirty="0" smtClean="0">
                <a:solidFill>
                  <a:srgbClr val="004821"/>
                </a:solidFill>
              </a:rPr>
              <a:t>"I am the vine, ye are the branches</a:t>
            </a:r>
            <a:r>
              <a:rPr lang="en-ZA" sz="2800" b="1" i="1" dirty="0" smtClean="0">
                <a:solidFill>
                  <a:srgbClr val="004821"/>
                </a:solidFill>
              </a:rPr>
              <a:t>" (John 15:5).</a:t>
            </a:r>
            <a:endParaRPr lang="en-ZA" sz="2800" b="1" dirty="0" smtClean="0">
              <a:solidFill>
                <a:srgbClr val="004821"/>
              </a:solidFill>
            </a:endParaRPr>
          </a:p>
          <a:p>
            <a:endParaRPr lang="en-ZA"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38</a:t>
            </a:fld>
            <a:endParaRPr lang="en-ZA"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KNOPS FLOWERS AND BOWLS</a:t>
            </a:r>
            <a:endParaRPr lang="en-ZA" dirty="0"/>
          </a:p>
        </p:txBody>
      </p:sp>
      <p:sp>
        <p:nvSpPr>
          <p:cNvPr id="3" name="Content Placeholder 2"/>
          <p:cNvSpPr>
            <a:spLocks noGrp="1"/>
          </p:cNvSpPr>
          <p:nvPr>
            <p:ph idx="1"/>
          </p:nvPr>
        </p:nvSpPr>
        <p:spPr/>
        <p:txBody>
          <a:bodyPr/>
          <a:lstStyle/>
          <a:p>
            <a:r>
              <a:rPr lang="en-ZA" dirty="0" smtClean="0"/>
              <a:t>Each branch had three sets of knops, flowers, and bowls. The central stem had four sets. These knops (buds), flowers (blossoms), and bowls (almonds) represent </a:t>
            </a:r>
          </a:p>
          <a:p>
            <a:pPr marL="457200" indent="-457200">
              <a:buAutoNum type="alphaLcParenBoth"/>
            </a:pPr>
            <a:r>
              <a:rPr lang="en-ZA" dirty="0" smtClean="0"/>
              <a:t>continual fruitfulness, and </a:t>
            </a:r>
          </a:p>
          <a:p>
            <a:pPr marL="457200" indent="-457200">
              <a:buAutoNum type="alphaLcParenBoth"/>
            </a:pPr>
            <a:r>
              <a:rPr lang="en-ZA" dirty="0" smtClean="0"/>
              <a:t>the three stages of spiritual growth also seen in the three parts of Tabernacle itself: </a:t>
            </a:r>
          </a:p>
          <a:p>
            <a:pPr marL="457200" lvl="3" indent="-457200"/>
            <a:r>
              <a:rPr lang="en-ZA" dirty="0" smtClean="0"/>
              <a:t>	(</a:t>
            </a:r>
            <a:r>
              <a:rPr lang="en-ZA" b="1" dirty="0" smtClean="0"/>
              <a:t>1</a:t>
            </a:r>
            <a:r>
              <a:rPr lang="en-ZA" dirty="0" smtClean="0"/>
              <a:t>) the Courtyard--salvation through </a:t>
            </a:r>
            <a:r>
              <a:rPr lang="he-IL" dirty="0" smtClean="0"/>
              <a:t>יהושע </a:t>
            </a:r>
            <a:r>
              <a:rPr lang="en-ZA" dirty="0" smtClean="0"/>
              <a:t>/regeneration and kingdom; </a:t>
            </a:r>
          </a:p>
          <a:p>
            <a:pPr marL="457200" lvl="3" indent="-457200"/>
            <a:r>
              <a:rPr lang="en-ZA" dirty="0" smtClean="0"/>
              <a:t>	(</a:t>
            </a:r>
            <a:r>
              <a:rPr lang="en-ZA" b="1" dirty="0" smtClean="0"/>
              <a:t>2</a:t>
            </a:r>
            <a:r>
              <a:rPr lang="en-ZA" dirty="0" smtClean="0"/>
              <a:t>) Holy Place--sanctification through the Spirit/fruit and power; </a:t>
            </a:r>
          </a:p>
          <a:p>
            <a:pPr marL="457200" lvl="3" indent="-457200"/>
            <a:r>
              <a:rPr lang="en-ZA" dirty="0" smtClean="0"/>
              <a:t>	(</a:t>
            </a:r>
            <a:r>
              <a:rPr lang="en-ZA" b="1" dirty="0" smtClean="0"/>
              <a:t>3</a:t>
            </a:r>
            <a:r>
              <a:rPr lang="en-ZA" dirty="0" smtClean="0"/>
              <a:t>) Most Holy Place--revelation of Abba's love/intimacy and glory.</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39</a:t>
            </a:fld>
            <a:endParaRPr lang="en-ZA"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GATHERING</a:t>
            </a:r>
            <a:endParaRPr lang="en-ZA" dirty="0"/>
          </a:p>
        </p:txBody>
      </p:sp>
      <p:sp>
        <p:nvSpPr>
          <p:cNvPr id="3" name="Content Placeholder 2"/>
          <p:cNvSpPr>
            <a:spLocks noGrp="1"/>
          </p:cNvSpPr>
          <p:nvPr>
            <p:ph idx="1"/>
          </p:nvPr>
        </p:nvSpPr>
        <p:spPr>
          <a:xfrm>
            <a:off x="395536" y="1600200"/>
            <a:ext cx="8352928" cy="5257800"/>
          </a:xfrm>
        </p:spPr>
        <p:txBody>
          <a:bodyPr>
            <a:noAutofit/>
          </a:bodyPr>
          <a:lstStyle/>
          <a:p>
            <a:pPr algn="ctr">
              <a:lnSpc>
                <a:spcPts val="2100"/>
              </a:lnSpc>
            </a:pPr>
            <a:r>
              <a:rPr lang="en-ZA" i="1" dirty="0" smtClean="0">
                <a:solidFill>
                  <a:srgbClr val="004821"/>
                </a:solidFill>
              </a:rPr>
              <a:t>And </a:t>
            </a:r>
            <a:r>
              <a:rPr lang="en-ZA" i="1" dirty="0" err="1" smtClean="0">
                <a:solidFill>
                  <a:srgbClr val="004821"/>
                </a:solidFill>
              </a:rPr>
              <a:t>Mosheh</a:t>
            </a:r>
            <a:r>
              <a:rPr lang="en-ZA" i="1" dirty="0" smtClean="0">
                <a:solidFill>
                  <a:srgbClr val="004821"/>
                </a:solidFill>
              </a:rPr>
              <a:t> assembled all the congregation of the children of </a:t>
            </a:r>
            <a:r>
              <a:rPr lang="en-ZA" i="1" dirty="0" err="1" smtClean="0">
                <a:solidFill>
                  <a:srgbClr val="004821"/>
                </a:solidFill>
              </a:rPr>
              <a:t>Yisra’ĕl</a:t>
            </a:r>
            <a:r>
              <a:rPr lang="en-ZA" i="1" dirty="0" smtClean="0">
                <a:solidFill>
                  <a:srgbClr val="004821"/>
                </a:solidFill>
              </a:rPr>
              <a:t>, and said to them, “These are the Words which </a:t>
            </a:r>
            <a:r>
              <a:rPr lang="he-IL" i="1" dirty="0" smtClean="0">
                <a:solidFill>
                  <a:srgbClr val="004821"/>
                </a:solidFill>
              </a:rPr>
              <a:t>יהוה</a:t>
            </a:r>
            <a:r>
              <a:rPr lang="en-ZA" i="1" dirty="0" smtClean="0">
                <a:solidFill>
                  <a:srgbClr val="004821"/>
                </a:solidFill>
              </a:rPr>
              <a:t> has commanded you to do: “Work is done for six days, but on the seventh day it shall be set-apart to you, a Sabbath of rest to </a:t>
            </a:r>
            <a:r>
              <a:rPr lang="he-IL" i="1" dirty="0" smtClean="0">
                <a:solidFill>
                  <a:srgbClr val="004821"/>
                </a:solidFill>
              </a:rPr>
              <a:t>יהוה</a:t>
            </a:r>
            <a:r>
              <a:rPr lang="en-ZA" i="1" dirty="0" smtClean="0">
                <a:solidFill>
                  <a:srgbClr val="004821"/>
                </a:solidFill>
              </a:rPr>
              <a:t>. Anyone doing work on it is put to death. </a:t>
            </a:r>
            <a:r>
              <a:rPr lang="en-US" i="1" dirty="0" smtClean="0">
                <a:solidFill>
                  <a:srgbClr val="004821"/>
                </a:solidFill>
              </a:rPr>
              <a:t>(Exodus 35:1-2)</a:t>
            </a:r>
          </a:p>
          <a:p>
            <a:pPr>
              <a:lnSpc>
                <a:spcPts val="2100"/>
              </a:lnSpc>
            </a:pPr>
            <a:r>
              <a:rPr lang="en-ZA" b="1" i="1" dirty="0" smtClean="0">
                <a:solidFill>
                  <a:srgbClr val="C00000"/>
                </a:solidFill>
              </a:rPr>
              <a:t>Rabbi </a:t>
            </a:r>
            <a:r>
              <a:rPr lang="en-ZA" b="1" i="1" dirty="0" err="1" smtClean="0">
                <a:solidFill>
                  <a:srgbClr val="C00000"/>
                </a:solidFill>
              </a:rPr>
              <a:t>Avraham</a:t>
            </a:r>
            <a:r>
              <a:rPr lang="en-ZA" b="1" i="1" dirty="0" smtClean="0">
                <a:solidFill>
                  <a:srgbClr val="C00000"/>
                </a:solidFill>
              </a:rPr>
              <a:t> </a:t>
            </a:r>
            <a:r>
              <a:rPr lang="en-ZA" b="1" i="1" dirty="0" err="1" smtClean="0">
                <a:solidFill>
                  <a:srgbClr val="C00000"/>
                </a:solidFill>
              </a:rPr>
              <a:t>Greenbaum</a:t>
            </a:r>
            <a:r>
              <a:rPr lang="en-ZA" b="1" i="1" dirty="0" smtClean="0">
                <a:solidFill>
                  <a:srgbClr val="C00000"/>
                </a:solidFill>
              </a:rPr>
              <a:t>: </a:t>
            </a:r>
            <a:r>
              <a:rPr lang="en-ZA" dirty="0" smtClean="0">
                <a:solidFill>
                  <a:srgbClr val="C00000"/>
                </a:solidFill>
              </a:rPr>
              <a:t>According to our sages, Moses' gathering of all of the Community took place on the day following Yom Kippur, when he had secured atonement for the sin of the golden calf.</a:t>
            </a:r>
          </a:p>
          <a:p>
            <a:pPr>
              <a:lnSpc>
                <a:spcPts val="2100"/>
              </a:lnSpc>
            </a:pPr>
            <a:r>
              <a:rPr lang="en-ZA" dirty="0" smtClean="0">
                <a:solidFill>
                  <a:srgbClr val="C00000"/>
                </a:solidFill>
              </a:rPr>
              <a:t>It is significant that all of the laws of what constitutes forbidden MELACHAH, </a:t>
            </a:r>
            <a:r>
              <a:rPr lang="en-ZA" dirty="0" err="1" smtClean="0">
                <a:solidFill>
                  <a:srgbClr val="C00000"/>
                </a:solidFill>
              </a:rPr>
              <a:t>labor</a:t>
            </a:r>
            <a:r>
              <a:rPr lang="en-ZA" dirty="0" smtClean="0">
                <a:solidFill>
                  <a:srgbClr val="C00000"/>
                </a:solidFill>
              </a:rPr>
              <a:t>, on </a:t>
            </a:r>
            <a:r>
              <a:rPr lang="en-ZA" dirty="0" err="1" smtClean="0">
                <a:solidFill>
                  <a:srgbClr val="C00000"/>
                </a:solidFill>
              </a:rPr>
              <a:t>Shabbos</a:t>
            </a:r>
            <a:r>
              <a:rPr lang="en-ZA" dirty="0" smtClean="0">
                <a:solidFill>
                  <a:srgbClr val="C00000"/>
                </a:solidFill>
              </a:rPr>
              <a:t> are learned from the 39 archetypal forms of </a:t>
            </a:r>
            <a:r>
              <a:rPr lang="en-ZA" dirty="0" err="1" smtClean="0">
                <a:solidFill>
                  <a:srgbClr val="C00000"/>
                </a:solidFill>
              </a:rPr>
              <a:t>labor</a:t>
            </a:r>
            <a:r>
              <a:rPr lang="en-ZA" dirty="0" smtClean="0">
                <a:solidFill>
                  <a:srgbClr val="C00000"/>
                </a:solidFill>
              </a:rPr>
              <a:t> that were involved in the making of the Sanctuary on the six days of the week. It is only when we abstain from performing forbidden </a:t>
            </a:r>
            <a:r>
              <a:rPr lang="en-ZA" dirty="0" err="1" smtClean="0">
                <a:solidFill>
                  <a:srgbClr val="C00000"/>
                </a:solidFill>
              </a:rPr>
              <a:t>labor</a:t>
            </a:r>
            <a:r>
              <a:rPr lang="en-ZA" dirty="0" smtClean="0">
                <a:solidFill>
                  <a:srgbClr val="C00000"/>
                </a:solidFill>
              </a:rPr>
              <a:t> on </a:t>
            </a:r>
            <a:r>
              <a:rPr lang="en-ZA" dirty="0" err="1" smtClean="0">
                <a:solidFill>
                  <a:srgbClr val="C00000"/>
                </a:solidFill>
              </a:rPr>
              <a:t>Shabbos</a:t>
            </a:r>
            <a:r>
              <a:rPr lang="en-ZA" dirty="0" smtClean="0">
                <a:solidFill>
                  <a:srgbClr val="C00000"/>
                </a:solidFill>
              </a:rPr>
              <a:t> BECAUSE IT IS SHABBOS that performing those </a:t>
            </a:r>
            <a:r>
              <a:rPr lang="en-ZA" dirty="0" err="1" smtClean="0">
                <a:solidFill>
                  <a:srgbClr val="C00000"/>
                </a:solidFill>
              </a:rPr>
              <a:t>labors</a:t>
            </a:r>
            <a:r>
              <a:rPr lang="en-ZA" dirty="0" smtClean="0">
                <a:solidFill>
                  <a:srgbClr val="C00000"/>
                </a:solidFill>
              </a:rPr>
              <a:t> "for G-d" on the six weekdays can be said to be truly intentional and meritorious. The </a:t>
            </a:r>
            <a:r>
              <a:rPr lang="en-ZA" dirty="0" err="1" smtClean="0">
                <a:solidFill>
                  <a:srgbClr val="C00000"/>
                </a:solidFill>
              </a:rPr>
              <a:t>labors</a:t>
            </a:r>
            <a:r>
              <a:rPr lang="en-ZA" dirty="0" smtClean="0">
                <a:solidFill>
                  <a:srgbClr val="C00000"/>
                </a:solidFill>
              </a:rPr>
              <a:t> that are forbidden on </a:t>
            </a:r>
            <a:r>
              <a:rPr lang="en-ZA" dirty="0" err="1" smtClean="0">
                <a:solidFill>
                  <a:srgbClr val="C00000"/>
                </a:solidFill>
              </a:rPr>
              <a:t>Shabbos</a:t>
            </a:r>
            <a:r>
              <a:rPr lang="en-ZA" dirty="0" smtClean="0">
                <a:solidFill>
                  <a:srgbClr val="C00000"/>
                </a:solidFill>
              </a:rPr>
              <a:t> are called MELECHET MACHSHEVET, a </a:t>
            </a:r>
            <a:r>
              <a:rPr lang="en-ZA" dirty="0" err="1" smtClean="0">
                <a:solidFill>
                  <a:srgbClr val="C00000"/>
                </a:solidFill>
              </a:rPr>
              <a:t>labor</a:t>
            </a:r>
            <a:r>
              <a:rPr lang="en-ZA" dirty="0" smtClean="0">
                <a:solidFill>
                  <a:srgbClr val="C00000"/>
                </a:solidFill>
              </a:rPr>
              <a:t> that involves MACHSHAVAH -- i.e. it is intentional.</a:t>
            </a: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a:t>
            </a:fld>
            <a:endParaRPr lang="en-ZA"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THE ALTAR OF INCENSE</a:t>
            </a:r>
            <a:endParaRPr lang="en-ZA" dirty="0"/>
          </a:p>
        </p:txBody>
      </p:sp>
      <p:sp>
        <p:nvSpPr>
          <p:cNvPr id="3" name="Content Placeholder 2"/>
          <p:cNvSpPr>
            <a:spLocks noGrp="1"/>
          </p:cNvSpPr>
          <p:nvPr>
            <p:ph idx="1"/>
          </p:nvPr>
        </p:nvSpPr>
        <p:spPr>
          <a:xfrm>
            <a:off x="251520" y="1600200"/>
            <a:ext cx="8640960" cy="5257800"/>
          </a:xfrm>
        </p:spPr>
        <p:txBody>
          <a:bodyPr>
            <a:normAutofit fontScale="25000" lnSpcReduction="20000"/>
          </a:bodyPr>
          <a:lstStyle/>
          <a:p>
            <a:pPr algn="ctr"/>
            <a:r>
              <a:rPr lang="en-ZA" sz="9600" i="1" dirty="0" smtClean="0">
                <a:solidFill>
                  <a:srgbClr val="004821"/>
                </a:solidFill>
              </a:rPr>
              <a:t>And he made the incense altar of acacia wood, .. And he overlaid it with clean gold, .. And he made a moulding for it of gold all around it. </a:t>
            </a:r>
            <a:r>
              <a:rPr lang="en-ZA" sz="9600" b="1" i="1" dirty="0" smtClean="0">
                <a:solidFill>
                  <a:srgbClr val="004821"/>
                </a:solidFill>
              </a:rPr>
              <a:t>(Exodus 37:25-26)</a:t>
            </a:r>
          </a:p>
          <a:p>
            <a:pPr>
              <a:lnSpc>
                <a:spcPts val="2100"/>
              </a:lnSpc>
            </a:pPr>
            <a:r>
              <a:rPr lang="en-ZA" sz="9600" dirty="0" smtClean="0"/>
              <a:t>The Brazen Altar foreshadowed Messiah at Calvary as the Lamb of God. The Altar of Incense was positioned directly to the front of the Mercy Seat, but was just outside the thick veil. The Altar of Incense was where the priest offered sweet incense, representing prayers of love and devotion coming from sincere hearts (Rev. 8:3-5), on burning coals. This altar typifies </a:t>
            </a:r>
            <a:r>
              <a:rPr lang="he-IL" sz="9600" dirty="0" smtClean="0"/>
              <a:t>יהושע</a:t>
            </a:r>
            <a:r>
              <a:rPr lang="en-ZA" sz="9600" dirty="0" smtClean="0"/>
              <a:t> as our High Priest interceding before the Throne of Grace for all believers today: </a:t>
            </a:r>
            <a:r>
              <a:rPr lang="en-ZA" sz="9600" i="1" dirty="0" smtClean="0"/>
              <a:t>"</a:t>
            </a:r>
            <a:r>
              <a:rPr lang="en-ZA" sz="9600" i="1" dirty="0" smtClean="0">
                <a:solidFill>
                  <a:srgbClr val="004821"/>
                </a:solidFill>
              </a:rPr>
              <a:t>Wherefore He is able also to save them to the uttermost that come unto God by Him, seeing He ever </a:t>
            </a:r>
            <a:r>
              <a:rPr lang="en-ZA" sz="9600" i="1" dirty="0" err="1" smtClean="0">
                <a:solidFill>
                  <a:srgbClr val="004821"/>
                </a:solidFill>
              </a:rPr>
              <a:t>liveth</a:t>
            </a:r>
            <a:r>
              <a:rPr lang="en-ZA" sz="9600" i="1" dirty="0" smtClean="0">
                <a:solidFill>
                  <a:srgbClr val="004821"/>
                </a:solidFill>
              </a:rPr>
              <a:t> to make intercession for them" (Heb. 7:25).</a:t>
            </a:r>
            <a:r>
              <a:rPr lang="en-ZA" sz="9600" dirty="0" smtClean="0"/>
              <a:t> Wood speaks of the Messiah's humanity and gold of His divinity. He is Elohim incarnate, cloaked in human flesh! The Altar of Incense had four horns, upward extensions of the top corners. Horns represent power (2 Chron. 18:10; Hab. 3:4). Hence, horns on the Altar of Incense symbolized the power of praise and intercession. His intercession before the Throne of Grace sustains us yet today.</a:t>
            </a:r>
          </a:p>
          <a:p>
            <a:endParaRPr lang="en-ZA"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40</a:t>
            </a:fld>
            <a:endParaRPr lang="en-ZA"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ANOINTING OIL</a:t>
            </a:r>
            <a:endParaRPr lang="en-ZA" dirty="0"/>
          </a:p>
        </p:txBody>
      </p:sp>
      <p:sp>
        <p:nvSpPr>
          <p:cNvPr id="3" name="Content Placeholder 2"/>
          <p:cNvSpPr>
            <a:spLocks noGrp="1"/>
          </p:cNvSpPr>
          <p:nvPr>
            <p:ph idx="1"/>
          </p:nvPr>
        </p:nvSpPr>
        <p:spPr/>
        <p:txBody>
          <a:bodyPr>
            <a:normAutofit fontScale="85000" lnSpcReduction="20000"/>
          </a:bodyPr>
          <a:lstStyle/>
          <a:p>
            <a:pPr algn="ctr"/>
            <a:r>
              <a:rPr lang="en-ZA" sz="2800" i="1" dirty="0" smtClean="0">
                <a:solidFill>
                  <a:srgbClr val="004821"/>
                </a:solidFill>
              </a:rPr>
              <a:t>And he made the set-apart anointing oil and the clean incense of sweet spices, according to the work of the perfumer. </a:t>
            </a:r>
            <a:r>
              <a:rPr lang="en-ZA" sz="2800" b="1" i="1" dirty="0" smtClean="0">
                <a:solidFill>
                  <a:srgbClr val="004821"/>
                </a:solidFill>
              </a:rPr>
              <a:t>(Exodus 37:29)</a:t>
            </a:r>
          </a:p>
          <a:p>
            <a:r>
              <a:rPr lang="en-ZA" sz="2800" dirty="0" smtClean="0"/>
              <a:t>Oil is symbolic of the Holy Spirit. The Tabernacle's holy anointing (olive) oil was combined with four principles spices (Ex. 30:22-25). The spices were symbolic. </a:t>
            </a:r>
          </a:p>
          <a:p>
            <a:pPr marL="457200" indent="-457200">
              <a:buFont typeface="+mj-lt"/>
              <a:buAutoNum type="arabicPeriod"/>
            </a:pPr>
            <a:r>
              <a:rPr lang="en-ZA" sz="2800" i="1" dirty="0" smtClean="0"/>
              <a:t>myrrh</a:t>
            </a:r>
            <a:r>
              <a:rPr lang="en-ZA" sz="2800" dirty="0" smtClean="0"/>
              <a:t>, an aroma Esther bathed in for six months. It symbolizes purification (Esth. 2:12; Song of Solomon 1:13). </a:t>
            </a:r>
          </a:p>
          <a:p>
            <a:pPr marL="457200" indent="-457200">
              <a:buFont typeface="+mj-lt"/>
              <a:buAutoNum type="arabicPeriod"/>
            </a:pPr>
            <a:r>
              <a:rPr lang="en-ZA" sz="2800" dirty="0" smtClean="0"/>
              <a:t>Another example is </a:t>
            </a:r>
            <a:r>
              <a:rPr lang="en-ZA" sz="2800" i="1" dirty="0" smtClean="0"/>
              <a:t>cassia</a:t>
            </a:r>
            <a:r>
              <a:rPr lang="en-ZA" sz="2800" dirty="0" smtClean="0"/>
              <a:t>. It represents humility and dying to self (Ps. 45:8). </a:t>
            </a:r>
          </a:p>
          <a:p>
            <a:pPr marL="457200" indent="-457200">
              <a:buFont typeface="+mj-lt"/>
              <a:buAutoNum type="arabicPeriod"/>
            </a:pPr>
            <a:r>
              <a:rPr lang="en-ZA" sz="2800" i="1" dirty="0" smtClean="0"/>
              <a:t>Frankincense</a:t>
            </a:r>
            <a:r>
              <a:rPr lang="en-ZA" sz="2800" dirty="0" smtClean="0"/>
              <a:t> symbolizes intercession (Isa. 53:5; Heb. 3:24).</a:t>
            </a:r>
            <a:r>
              <a:rPr lang="en-ZA" sz="2800" i="1" dirty="0" smtClean="0"/>
              <a:t> </a:t>
            </a:r>
          </a:p>
          <a:p>
            <a:pPr marL="457200" indent="-457200">
              <a:buFont typeface="+mj-lt"/>
              <a:buAutoNum type="arabicPeriod"/>
            </a:pPr>
            <a:r>
              <a:rPr lang="en-ZA" sz="2800" i="1" dirty="0" smtClean="0"/>
              <a:t>Henna</a:t>
            </a:r>
            <a:r>
              <a:rPr lang="en-ZA" sz="2800" dirty="0" smtClean="0"/>
              <a:t>, which comes from a shrub with small, but very fragrant flowers, speaks of repentance (Ps. 51:17). </a:t>
            </a:r>
          </a:p>
          <a:p>
            <a:r>
              <a:rPr lang="en-ZA" sz="2800" dirty="0" smtClean="0"/>
              <a:t>Spices are also very aromatic. We can safely assume the Almighty loves sweet-smelling fragrances since words like perfume and fragrance appear 76 times in Scripture.</a:t>
            </a:r>
          </a:p>
          <a:p>
            <a:endParaRPr lang="en-ZA"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41</a:t>
            </a:fld>
            <a:endParaRPr lang="en-ZA"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BRAZEN ALTAR</a:t>
            </a:r>
            <a:endParaRPr lang="en-ZA" dirty="0"/>
          </a:p>
        </p:txBody>
      </p:sp>
      <p:sp>
        <p:nvSpPr>
          <p:cNvPr id="3" name="Content Placeholder 2"/>
          <p:cNvSpPr>
            <a:spLocks noGrp="1"/>
          </p:cNvSpPr>
          <p:nvPr>
            <p:ph idx="1"/>
          </p:nvPr>
        </p:nvSpPr>
        <p:spPr/>
        <p:txBody>
          <a:bodyPr>
            <a:normAutofit/>
          </a:bodyPr>
          <a:lstStyle/>
          <a:p>
            <a:pPr algn="ctr"/>
            <a:r>
              <a:rPr lang="en-ZA" i="1" dirty="0" smtClean="0">
                <a:solidFill>
                  <a:srgbClr val="004821"/>
                </a:solidFill>
              </a:rPr>
              <a:t>And he made the altar of burnt offering of acacia wood, ..And he made its horns on its four corners, the horns were of it. And he overlaid it with bronze. (Exodus 38:1-2)</a:t>
            </a:r>
          </a:p>
          <a:p>
            <a:r>
              <a:rPr lang="en-ZA" dirty="0" smtClean="0"/>
              <a:t>All five of the Levitical sacrifices were made at this altar. This altar foreshadowed the cross of Calvary. It was a place of death, the way of salvation, sanctification, and peace with </a:t>
            </a:r>
            <a:r>
              <a:rPr lang="he-IL" dirty="0" smtClean="0"/>
              <a:t>יהוה</a:t>
            </a:r>
            <a:r>
              <a:rPr lang="en-ZA" dirty="0" smtClean="0"/>
              <a:t>. </a:t>
            </a:r>
          </a:p>
          <a:p>
            <a:r>
              <a:rPr lang="en-ZA" dirty="0" smtClean="0"/>
              <a:t>The person coming with the sacrificial animal to the Brazen Altar and the priest, would lay his hands upon the animals head, thereby transferring his guilt and sin to the beast. Then the priest would slaughter the sacrifice, sprinkle its blood about the altar, and burn the carcass. The blood of an innocent sacrifice was/is the only effectual agent of atonement and spiritual cleansing.</a:t>
            </a:r>
          </a:p>
          <a:p>
            <a:endParaRPr lang="en-ZA"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42</a:t>
            </a:fld>
            <a:endParaRPr lang="en-ZA"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BASIN OF BRONZE</a:t>
            </a:r>
            <a:endParaRPr lang="en-ZA" dirty="0"/>
          </a:p>
        </p:txBody>
      </p:sp>
      <p:sp>
        <p:nvSpPr>
          <p:cNvPr id="3" name="Content Placeholder 2"/>
          <p:cNvSpPr>
            <a:spLocks noGrp="1"/>
          </p:cNvSpPr>
          <p:nvPr>
            <p:ph idx="1"/>
          </p:nvPr>
        </p:nvSpPr>
        <p:spPr/>
        <p:txBody>
          <a:bodyPr>
            <a:noAutofit/>
          </a:bodyPr>
          <a:lstStyle/>
          <a:p>
            <a:pPr algn="ctr">
              <a:lnSpc>
                <a:spcPts val="2100"/>
              </a:lnSpc>
            </a:pPr>
            <a:r>
              <a:rPr lang="en-ZA" i="1" dirty="0" smtClean="0">
                <a:solidFill>
                  <a:srgbClr val="004821"/>
                </a:solidFill>
              </a:rPr>
              <a:t>And he made the basin of bronze and its stand of bronze, from the bronze mirrors of the serving women who did service at the door of the Tent of Meeting. </a:t>
            </a:r>
            <a:r>
              <a:rPr lang="en-ZA" b="1" i="1" dirty="0" smtClean="0">
                <a:solidFill>
                  <a:srgbClr val="004821"/>
                </a:solidFill>
              </a:rPr>
              <a:t>(Exodus 38:8)</a:t>
            </a:r>
          </a:p>
          <a:p>
            <a:pPr>
              <a:lnSpc>
                <a:spcPts val="2100"/>
              </a:lnSpc>
            </a:pPr>
            <a:r>
              <a:rPr lang="en-ZA" dirty="0" smtClean="0"/>
              <a:t>The truly pious holy women voluntarily gave the most valued possessions they owned. The mirrors were polished brass oval plates, common in Egypt from an early date. They assembled, or literally </a:t>
            </a:r>
            <a:r>
              <a:rPr lang="en-ZA" i="1" dirty="0" smtClean="0"/>
              <a:t>"came by troops," </a:t>
            </a:r>
            <a:r>
              <a:rPr lang="en-ZA" dirty="0" smtClean="0"/>
              <a:t>at the entrance to the "tent of meeting" once it had been functioning according to the law of Moses (Ex. 38:7). We read of Hannah doing the same thing in 1 Samuel 1:9-12. These sincere women, true seekers, made the most of their limited opportunities, and their faith and godliness has been rewarded with the special mention of them in </a:t>
            </a:r>
            <a:r>
              <a:rPr lang="he-IL" dirty="0" smtClean="0"/>
              <a:t>יהוה </a:t>
            </a:r>
            <a:r>
              <a:rPr lang="en-ZA" dirty="0" smtClean="0"/>
              <a:t>'s eternal Torah! These women are an example of personal sacrifice for us, and a reminder for those who have been given many opportunities and much enablement. Believers today, remain strong, and under His covering by </a:t>
            </a:r>
            <a:r>
              <a:rPr lang="en-ZA" i="1" dirty="0" smtClean="0">
                <a:solidFill>
                  <a:srgbClr val="004821"/>
                </a:solidFill>
              </a:rPr>
              <a:t> .. the washing of rebirth, and renewal by the Set-apart Spirit, which He poured out on us richly through </a:t>
            </a:r>
            <a:r>
              <a:rPr lang="he-IL" i="1" dirty="0" smtClean="0">
                <a:solidFill>
                  <a:srgbClr val="004821"/>
                </a:solidFill>
              </a:rPr>
              <a:t>יהושע</a:t>
            </a:r>
            <a:r>
              <a:rPr lang="en-US" i="1" dirty="0" smtClean="0">
                <a:solidFill>
                  <a:srgbClr val="004821"/>
                </a:solidFill>
              </a:rPr>
              <a:t> Messiah our </a:t>
            </a:r>
            <a:r>
              <a:rPr lang="en-US" i="1" dirty="0" err="1" smtClean="0">
                <a:solidFill>
                  <a:srgbClr val="004821"/>
                </a:solidFill>
              </a:rPr>
              <a:t>Saviour</a:t>
            </a:r>
            <a:r>
              <a:rPr lang="en-US" i="1" dirty="0" smtClean="0">
                <a:solidFill>
                  <a:srgbClr val="004821"/>
                </a:solidFill>
              </a:rPr>
              <a:t>, (Titus 3:5-6) </a:t>
            </a:r>
            <a:r>
              <a:rPr lang="en-ZA" dirty="0" smtClean="0"/>
              <a:t>and then </a:t>
            </a:r>
            <a:r>
              <a:rPr lang="en-ZA" b="1" dirty="0" smtClean="0"/>
              <a:t>daily</a:t>
            </a:r>
            <a:r>
              <a:rPr lang="en-ZA" dirty="0" smtClean="0"/>
              <a:t> renewing our minds in the Word of Elohim.</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43</a:t>
            </a:fld>
            <a:endParaRPr lang="en-ZA"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COURTYARD</a:t>
            </a:r>
            <a:endParaRPr lang="en-ZA" dirty="0"/>
          </a:p>
        </p:txBody>
      </p:sp>
      <p:sp>
        <p:nvSpPr>
          <p:cNvPr id="3" name="Content Placeholder 2"/>
          <p:cNvSpPr>
            <a:spLocks noGrp="1"/>
          </p:cNvSpPr>
          <p:nvPr>
            <p:ph idx="1"/>
          </p:nvPr>
        </p:nvSpPr>
        <p:spPr/>
        <p:txBody>
          <a:bodyPr>
            <a:normAutofit/>
          </a:bodyPr>
          <a:lstStyle/>
          <a:p>
            <a:pPr algn="ctr"/>
            <a:r>
              <a:rPr lang="en-ZA" i="1" dirty="0" smtClean="0">
                <a:solidFill>
                  <a:srgbClr val="004821"/>
                </a:solidFill>
              </a:rPr>
              <a:t>And he made the courtyard: for the south side the screens of the courtyard were of fine woven linen, one hundred cubits long, </a:t>
            </a:r>
          </a:p>
          <a:p>
            <a:pPr algn="ctr"/>
            <a:r>
              <a:rPr lang="en-ZA" b="1" i="1" dirty="0" smtClean="0">
                <a:solidFill>
                  <a:srgbClr val="004821"/>
                </a:solidFill>
              </a:rPr>
              <a:t>(Exodus 38:9)</a:t>
            </a:r>
          </a:p>
          <a:p>
            <a:r>
              <a:rPr lang="en-ZA" dirty="0" smtClean="0"/>
              <a:t>The courtyard hangings comprised a spotless white wall surrounding the Tabernacle, and represented the line between faith and unbelief, righteousness and unrighteousness. The barrier was not made of stone or wood, but of white, fine twined linen, which spoke of righteousness, and was a witness to the holiness of the One Whose presence abode within. </a:t>
            </a:r>
          </a:p>
          <a:p>
            <a:r>
              <a:rPr lang="en-ZA" dirty="0" smtClean="0"/>
              <a:t>The </a:t>
            </a:r>
            <a:r>
              <a:rPr lang="en-ZA" i="1" dirty="0" smtClean="0"/>
              <a:t>hangings </a:t>
            </a:r>
            <a:r>
              <a:rPr lang="en-ZA" dirty="0" smtClean="0"/>
              <a:t>formed a barrier to everyone who would attempt to enter except those who </a:t>
            </a:r>
            <a:r>
              <a:rPr lang="he-IL" dirty="0" smtClean="0"/>
              <a:t>יהוה</a:t>
            </a:r>
            <a:r>
              <a:rPr lang="en-ZA" dirty="0" smtClean="0"/>
              <a:t> had ordered and sanctified. At the same time, the white wall was a shield and defence for all within, who served and came to Him by sacrifice. </a:t>
            </a:r>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44</a:t>
            </a:fld>
            <a:endParaRPr lang="en-ZA"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ONE PEOPLE</a:t>
            </a:r>
            <a:endParaRPr lang="en-ZA" dirty="0"/>
          </a:p>
        </p:txBody>
      </p:sp>
      <p:sp>
        <p:nvSpPr>
          <p:cNvPr id="3" name="Content Placeholder 2"/>
          <p:cNvSpPr>
            <a:spLocks noGrp="1"/>
          </p:cNvSpPr>
          <p:nvPr>
            <p:ph idx="1"/>
          </p:nvPr>
        </p:nvSpPr>
        <p:spPr>
          <a:xfrm>
            <a:off x="323528" y="1600200"/>
            <a:ext cx="8496944" cy="5257800"/>
          </a:xfrm>
        </p:spPr>
        <p:txBody>
          <a:bodyPr>
            <a:normAutofit fontScale="25000" lnSpcReduction="20000"/>
          </a:bodyPr>
          <a:lstStyle/>
          <a:p>
            <a:pPr>
              <a:lnSpc>
                <a:spcPts val="2100"/>
              </a:lnSpc>
            </a:pPr>
            <a:r>
              <a:rPr lang="en-ZA" sz="9600" dirty="0" smtClean="0"/>
              <a:t>The Hebrew reads; “</a:t>
            </a:r>
            <a:r>
              <a:rPr lang="en-ZA" sz="9600" i="1" dirty="0" err="1" smtClean="0"/>
              <a:t>Va‟yaqel</a:t>
            </a:r>
            <a:r>
              <a:rPr lang="en-ZA" sz="9600" i="1" dirty="0" smtClean="0"/>
              <a:t> Moshe et </a:t>
            </a:r>
            <a:r>
              <a:rPr lang="en-ZA" sz="9600" i="1" dirty="0" err="1" smtClean="0"/>
              <a:t>eydah</a:t>
            </a:r>
            <a:r>
              <a:rPr lang="en-ZA" sz="9600" i="1" dirty="0" smtClean="0"/>
              <a:t> </a:t>
            </a:r>
            <a:r>
              <a:rPr lang="en-ZA" sz="9600" i="1" dirty="0" err="1" smtClean="0"/>
              <a:t>B‟nei</a:t>
            </a:r>
            <a:r>
              <a:rPr lang="en-ZA" sz="9600" i="1" dirty="0" smtClean="0"/>
              <a:t> </a:t>
            </a:r>
            <a:r>
              <a:rPr lang="en-ZA" sz="9600" i="1" dirty="0" err="1" smtClean="0"/>
              <a:t>Yisra‟el</a:t>
            </a:r>
            <a:r>
              <a:rPr lang="en-ZA" sz="9600" i="1" dirty="0" smtClean="0"/>
              <a:t>…” </a:t>
            </a:r>
            <a:r>
              <a:rPr lang="en-ZA" sz="9600" dirty="0" smtClean="0"/>
              <a:t>Literally, </a:t>
            </a:r>
            <a:r>
              <a:rPr lang="en-ZA" sz="9600" i="1" dirty="0" smtClean="0">
                <a:solidFill>
                  <a:srgbClr val="004821"/>
                </a:solidFill>
              </a:rPr>
              <a:t>“And assembled Moshe the congregation of the Children of </a:t>
            </a:r>
            <a:r>
              <a:rPr lang="en-ZA" sz="9600" i="1" dirty="0" err="1" smtClean="0">
                <a:solidFill>
                  <a:srgbClr val="004821"/>
                </a:solidFill>
              </a:rPr>
              <a:t>Yisra‟el</a:t>
            </a:r>
            <a:r>
              <a:rPr lang="en-ZA" sz="9600" i="1" dirty="0" smtClean="0">
                <a:solidFill>
                  <a:srgbClr val="004821"/>
                </a:solidFill>
              </a:rPr>
              <a:t>…”</a:t>
            </a:r>
            <a:r>
              <a:rPr lang="en-ZA" sz="9600" dirty="0" smtClean="0"/>
              <a:t> The word “</a:t>
            </a:r>
            <a:r>
              <a:rPr lang="en-ZA" sz="9600" i="1" dirty="0" smtClean="0"/>
              <a:t>assembled”</a:t>
            </a:r>
            <a:r>
              <a:rPr lang="en-ZA" sz="9600" dirty="0" smtClean="0"/>
              <a:t>, is pronounced </a:t>
            </a:r>
            <a:r>
              <a:rPr lang="en-ZA" sz="9600" i="1" dirty="0" smtClean="0"/>
              <a:t>“</a:t>
            </a:r>
            <a:r>
              <a:rPr lang="en-ZA" sz="9600" i="1" dirty="0" err="1" smtClean="0"/>
              <a:t>yaqel</a:t>
            </a:r>
            <a:r>
              <a:rPr lang="en-ZA" sz="9600" i="1" dirty="0" smtClean="0"/>
              <a:t>” </a:t>
            </a:r>
            <a:r>
              <a:rPr lang="en-ZA" sz="9600" dirty="0" smtClean="0"/>
              <a:t>(</a:t>
            </a:r>
            <a:r>
              <a:rPr lang="en-ZA" sz="9600" dirty="0" err="1" smtClean="0"/>
              <a:t>yud</a:t>
            </a:r>
            <a:r>
              <a:rPr lang="en-ZA" sz="9600" dirty="0" smtClean="0"/>
              <a:t>-</a:t>
            </a:r>
            <a:r>
              <a:rPr lang="en-ZA" sz="9600" dirty="0" err="1" smtClean="0"/>
              <a:t>kuf</a:t>
            </a:r>
            <a:r>
              <a:rPr lang="en-ZA" sz="9600" dirty="0" smtClean="0"/>
              <a:t>-hey-lamed), a form of the word “</a:t>
            </a:r>
            <a:r>
              <a:rPr lang="en-ZA" sz="9600" i="1" dirty="0" err="1" smtClean="0"/>
              <a:t>qahal</a:t>
            </a:r>
            <a:r>
              <a:rPr lang="en-ZA" sz="9600" i="1" dirty="0" smtClean="0"/>
              <a:t>”, </a:t>
            </a:r>
            <a:r>
              <a:rPr lang="en-ZA" sz="9600" dirty="0" smtClean="0"/>
              <a:t>without the </a:t>
            </a:r>
            <a:r>
              <a:rPr lang="en-ZA" sz="9600" i="1" dirty="0" smtClean="0"/>
              <a:t>“</a:t>
            </a:r>
            <a:r>
              <a:rPr lang="en-ZA" sz="9600" i="1" dirty="0" err="1" smtClean="0"/>
              <a:t>yud</a:t>
            </a:r>
            <a:r>
              <a:rPr lang="en-ZA" sz="9600" i="1" dirty="0" smtClean="0"/>
              <a:t>” </a:t>
            </a:r>
            <a:r>
              <a:rPr lang="en-ZA" sz="9600" dirty="0" smtClean="0"/>
              <a:t>(</a:t>
            </a:r>
            <a:r>
              <a:rPr lang="en-ZA" sz="9600" dirty="0" err="1" smtClean="0"/>
              <a:t>kuf</a:t>
            </a:r>
            <a:r>
              <a:rPr lang="en-ZA" sz="9600" dirty="0" smtClean="0"/>
              <a:t>-hey-lamed). “</a:t>
            </a:r>
            <a:r>
              <a:rPr lang="en-ZA" sz="9600" i="1" dirty="0" err="1" smtClean="0"/>
              <a:t>Qahal</a:t>
            </a:r>
            <a:r>
              <a:rPr lang="en-ZA" sz="9600" i="1" dirty="0" smtClean="0"/>
              <a:t>”</a:t>
            </a:r>
            <a:r>
              <a:rPr lang="en-ZA" sz="9600" dirty="0" smtClean="0"/>
              <a:t> is commonly used for “</a:t>
            </a:r>
            <a:r>
              <a:rPr lang="en-ZA" sz="9600" i="1" dirty="0" smtClean="0"/>
              <a:t>community</a:t>
            </a:r>
            <a:r>
              <a:rPr lang="en-ZA" sz="9600" dirty="0" smtClean="0"/>
              <a:t>”. Another variant, “</a:t>
            </a:r>
            <a:r>
              <a:rPr lang="en-ZA" sz="9600" i="1" dirty="0" err="1" smtClean="0"/>
              <a:t>Qahelath</a:t>
            </a:r>
            <a:r>
              <a:rPr lang="en-ZA" sz="9600" i="1" dirty="0" smtClean="0"/>
              <a:t>”, </a:t>
            </a:r>
            <a:r>
              <a:rPr lang="en-ZA" sz="9600" dirty="0" smtClean="0"/>
              <a:t>or “</a:t>
            </a:r>
            <a:r>
              <a:rPr lang="en-ZA" sz="9600" i="1" dirty="0" err="1" smtClean="0"/>
              <a:t>Kehillah</a:t>
            </a:r>
            <a:r>
              <a:rPr lang="en-ZA" sz="9600" i="1" dirty="0" smtClean="0"/>
              <a:t>” or “</a:t>
            </a:r>
            <a:r>
              <a:rPr lang="en-ZA" sz="9600" i="1" dirty="0" err="1" smtClean="0"/>
              <a:t>Kehilat</a:t>
            </a:r>
            <a:r>
              <a:rPr lang="en-ZA" sz="9600" i="1" dirty="0" smtClean="0"/>
              <a:t>” </a:t>
            </a:r>
            <a:r>
              <a:rPr lang="en-ZA" sz="9600" dirty="0" smtClean="0"/>
              <a:t>is used when referring to a “</a:t>
            </a:r>
            <a:r>
              <a:rPr lang="en-ZA" sz="9600" i="1" dirty="0" smtClean="0"/>
              <a:t>religious assembly” </a:t>
            </a:r>
            <a:r>
              <a:rPr lang="en-ZA" sz="9600" dirty="0" smtClean="0"/>
              <a:t>or </a:t>
            </a:r>
            <a:r>
              <a:rPr lang="en-ZA" sz="9600" i="1" dirty="0" smtClean="0"/>
              <a:t>“congregation”. </a:t>
            </a:r>
            <a:r>
              <a:rPr lang="en-ZA" sz="9600" dirty="0" smtClean="0"/>
              <a:t>Another variation, </a:t>
            </a:r>
            <a:r>
              <a:rPr lang="en-ZA" sz="9600" i="1" dirty="0" smtClean="0"/>
              <a:t>“</a:t>
            </a:r>
            <a:r>
              <a:rPr lang="en-ZA" sz="9600" i="1" dirty="0" err="1" smtClean="0"/>
              <a:t>Qoheleth</a:t>
            </a:r>
            <a:r>
              <a:rPr lang="en-ZA" sz="9600" i="1" dirty="0" smtClean="0"/>
              <a:t>”,</a:t>
            </a:r>
            <a:r>
              <a:rPr lang="en-ZA" sz="9600" dirty="0" smtClean="0"/>
              <a:t> having the same meaning; is the name of a book of the Hebrew Bible, also known as Ecclesiastes. </a:t>
            </a:r>
          </a:p>
          <a:p>
            <a:pPr>
              <a:lnSpc>
                <a:spcPts val="2100"/>
              </a:lnSpc>
            </a:pPr>
            <a:r>
              <a:rPr lang="en-ZA" sz="9600" dirty="0" smtClean="0"/>
              <a:t>What the word </a:t>
            </a:r>
            <a:r>
              <a:rPr lang="en-ZA" sz="9600" i="1" dirty="0" smtClean="0"/>
              <a:t>“</a:t>
            </a:r>
            <a:r>
              <a:rPr lang="en-ZA" sz="9600" i="1" dirty="0" err="1" smtClean="0"/>
              <a:t>yaqel</a:t>
            </a:r>
            <a:r>
              <a:rPr lang="en-ZA" sz="9600" i="1" dirty="0" smtClean="0"/>
              <a:t>”</a:t>
            </a:r>
            <a:r>
              <a:rPr lang="en-ZA" sz="9600" dirty="0" smtClean="0"/>
              <a:t> is saying is that Moshe assembled all of the Children of </a:t>
            </a:r>
            <a:r>
              <a:rPr lang="en-ZA" sz="9600" dirty="0" err="1" smtClean="0"/>
              <a:t>Yisra’el</a:t>
            </a:r>
            <a:r>
              <a:rPr lang="en-ZA" sz="9600" dirty="0" smtClean="0"/>
              <a:t> and they became </a:t>
            </a:r>
            <a:r>
              <a:rPr lang="en-ZA" sz="9600" i="1" dirty="0" smtClean="0"/>
              <a:t>“one </a:t>
            </a:r>
            <a:r>
              <a:rPr lang="en-ZA" sz="9600" i="1" dirty="0" err="1" smtClean="0"/>
              <a:t>Qahal</a:t>
            </a:r>
            <a:r>
              <a:rPr lang="en-ZA" sz="9600" i="1" dirty="0" smtClean="0"/>
              <a:t>”, </a:t>
            </a:r>
            <a:r>
              <a:rPr lang="en-ZA" sz="9600" dirty="0" smtClean="0"/>
              <a:t>one community of people. In Hebrew, it’s not just that a group of people came together for some reason. It points to the fact that people came together, united in a common belief and bonded in such a way as to become “one people”. This collective group, who would bring their offerings for the Tabernacle and then build it together, would truly become “Am </a:t>
            </a:r>
            <a:r>
              <a:rPr lang="en-ZA" sz="9600" dirty="0" err="1" smtClean="0"/>
              <a:t>Echad</a:t>
            </a:r>
            <a:r>
              <a:rPr lang="en-ZA" sz="9600" dirty="0" smtClean="0"/>
              <a:t>” (One People) through this work. This is so important in that the very “</a:t>
            </a:r>
            <a:r>
              <a:rPr lang="en-ZA" sz="9600" dirty="0" err="1" smtClean="0"/>
              <a:t>Shechinah</a:t>
            </a:r>
            <a:r>
              <a:rPr lang="en-ZA" sz="9600" dirty="0" smtClean="0"/>
              <a:t>” (or the Divine Presence of </a:t>
            </a:r>
            <a:r>
              <a:rPr lang="he-IL" sz="9600" dirty="0" smtClean="0"/>
              <a:t>יהוה</a:t>
            </a:r>
            <a:r>
              <a:rPr lang="en-ZA" sz="9600" dirty="0" smtClean="0"/>
              <a:t>) is revealed in His Sanctuary. </a:t>
            </a:r>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5</a:t>
            </a:fld>
            <a:endParaRPr lang="en-ZA"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EKKLESIA</a:t>
            </a:r>
            <a:endParaRPr lang="en-ZA" dirty="0"/>
          </a:p>
        </p:txBody>
      </p:sp>
      <p:sp>
        <p:nvSpPr>
          <p:cNvPr id="3" name="Content Placeholder 2"/>
          <p:cNvSpPr>
            <a:spLocks noGrp="1"/>
          </p:cNvSpPr>
          <p:nvPr>
            <p:ph idx="1"/>
          </p:nvPr>
        </p:nvSpPr>
        <p:spPr/>
        <p:txBody>
          <a:bodyPr>
            <a:noAutofit/>
          </a:bodyPr>
          <a:lstStyle/>
          <a:p>
            <a:pPr>
              <a:lnSpc>
                <a:spcPts val="2400"/>
              </a:lnSpc>
            </a:pPr>
            <a:r>
              <a:rPr lang="en-ZA" dirty="0" smtClean="0"/>
              <a:t>The </a:t>
            </a:r>
            <a:r>
              <a:rPr lang="en-ZA" i="1" dirty="0" smtClean="0"/>
              <a:t>"assembly of Israel" </a:t>
            </a:r>
            <a:r>
              <a:rPr lang="en-ZA" dirty="0" smtClean="0"/>
              <a:t>is a common Bible phrase denoting all Israel. In its noun form, the word </a:t>
            </a:r>
            <a:r>
              <a:rPr lang="en-ZA" i="1" dirty="0" err="1" smtClean="0"/>
              <a:t>qahal</a:t>
            </a:r>
            <a:r>
              <a:rPr lang="en-ZA" i="1" dirty="0" smtClean="0"/>
              <a:t> </a:t>
            </a:r>
            <a:r>
              <a:rPr lang="en-ZA" dirty="0" smtClean="0"/>
              <a:t>typically passes into the Greek LXX version of the Bible as the Greek word </a:t>
            </a:r>
            <a:r>
              <a:rPr lang="en-ZA" i="1" dirty="0" err="1" smtClean="0"/>
              <a:t>ekklesia</a:t>
            </a:r>
            <a:r>
              <a:rPr lang="en-ZA" dirty="0" smtClean="0"/>
              <a:t>. </a:t>
            </a:r>
          </a:p>
          <a:p>
            <a:pPr>
              <a:lnSpc>
                <a:spcPts val="2400"/>
              </a:lnSpc>
            </a:pPr>
            <a:r>
              <a:rPr lang="en-ZA" i="1" dirty="0" err="1" smtClean="0"/>
              <a:t>Ekklesia</a:t>
            </a:r>
            <a:r>
              <a:rPr lang="en-ZA" i="1" dirty="0" smtClean="0"/>
              <a:t> </a:t>
            </a:r>
            <a:r>
              <a:rPr lang="en-ZA" dirty="0" smtClean="0"/>
              <a:t>is a common term throughout the Greek Old Testament Scriptures. It is generally used to speak of the assembled worshippers in the Temple or the whole assembly of Israel. In the New Testament, English translators  translate it with the theologically charged term </a:t>
            </a:r>
            <a:r>
              <a:rPr lang="en-ZA" i="1" dirty="0" smtClean="0"/>
              <a:t>"church."</a:t>
            </a:r>
          </a:p>
          <a:p>
            <a:pPr>
              <a:lnSpc>
                <a:spcPts val="2400"/>
              </a:lnSpc>
            </a:pPr>
            <a:r>
              <a:rPr lang="en-ZA" dirty="0" smtClean="0"/>
              <a:t>The </a:t>
            </a:r>
            <a:r>
              <a:rPr lang="en-ZA" i="1" dirty="0" smtClean="0"/>
              <a:t>"church" </a:t>
            </a:r>
            <a:r>
              <a:rPr lang="en-ZA" dirty="0" smtClean="0"/>
              <a:t>translation of </a:t>
            </a:r>
            <a:r>
              <a:rPr lang="en-ZA" i="1" dirty="0" err="1" smtClean="0"/>
              <a:t>ekklesia</a:t>
            </a:r>
            <a:r>
              <a:rPr lang="en-ZA" i="1" dirty="0" smtClean="0"/>
              <a:t> </a:t>
            </a:r>
            <a:r>
              <a:rPr lang="en-ZA" dirty="0" smtClean="0"/>
              <a:t>has misled us. Because of the double standard in translation, it appears to most readers that "</a:t>
            </a:r>
            <a:r>
              <a:rPr lang="en-ZA" i="1" dirty="0" smtClean="0"/>
              <a:t>the church"</a:t>
            </a:r>
            <a:r>
              <a:rPr lang="en-ZA" dirty="0" smtClean="0"/>
              <a:t> is an exclusive New Testament term, a phenomena disconnected with the Old Testament as the word never appears before the book of Matthew. But in reality, the word church does not appear in the Bible at all. By translating </a:t>
            </a:r>
            <a:r>
              <a:rPr lang="en-ZA" i="1" dirty="0" err="1" smtClean="0"/>
              <a:t>ekklesia</a:t>
            </a:r>
            <a:r>
              <a:rPr lang="en-ZA" i="1" dirty="0" smtClean="0"/>
              <a:t> </a:t>
            </a:r>
            <a:r>
              <a:rPr lang="en-ZA" dirty="0" smtClean="0"/>
              <a:t>as "</a:t>
            </a:r>
            <a:r>
              <a:rPr lang="en-ZA" i="1" dirty="0" smtClean="0"/>
              <a:t>church," </a:t>
            </a:r>
            <a:r>
              <a:rPr lang="en-ZA" dirty="0" smtClean="0"/>
              <a:t>our English Bibles have made us think that </a:t>
            </a:r>
            <a:r>
              <a:rPr lang="en-ZA" i="1" dirty="0" smtClean="0"/>
              <a:t>"the church</a:t>
            </a:r>
            <a:r>
              <a:rPr lang="en-ZA" dirty="0" smtClean="0"/>
              <a:t>" is a completely new and different institution.</a:t>
            </a: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6</a:t>
            </a:fld>
            <a:endParaRPr lang="en-ZA"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SYNAGOGUE</a:t>
            </a:r>
            <a:endParaRPr lang="en-ZA" dirty="0"/>
          </a:p>
        </p:txBody>
      </p:sp>
      <p:sp>
        <p:nvSpPr>
          <p:cNvPr id="3" name="Content Placeholder 2"/>
          <p:cNvSpPr>
            <a:spLocks noGrp="1"/>
          </p:cNvSpPr>
          <p:nvPr>
            <p:ph idx="1"/>
          </p:nvPr>
        </p:nvSpPr>
        <p:spPr/>
        <p:txBody>
          <a:bodyPr>
            <a:normAutofit fontScale="25000" lnSpcReduction="20000"/>
          </a:bodyPr>
          <a:lstStyle/>
          <a:p>
            <a:r>
              <a:rPr lang="en-ZA" sz="9600" dirty="0" smtClean="0"/>
              <a:t>The word translated in Exodus 35:1 as </a:t>
            </a:r>
            <a:r>
              <a:rPr lang="en-ZA" sz="9600" i="1" dirty="0" smtClean="0"/>
              <a:t>"congregation</a:t>
            </a:r>
            <a:r>
              <a:rPr lang="en-ZA" sz="9600" dirty="0" smtClean="0"/>
              <a:t>" is the Hebrew word </a:t>
            </a:r>
            <a:r>
              <a:rPr lang="en-ZA" sz="9600" i="1" dirty="0" err="1" smtClean="0"/>
              <a:t>eidah</a:t>
            </a:r>
            <a:r>
              <a:rPr lang="en-ZA" sz="9600" i="1" dirty="0" smtClean="0"/>
              <a:t> </a:t>
            </a:r>
            <a:r>
              <a:rPr lang="en-ZA" sz="9600" dirty="0" smtClean="0"/>
              <a:t>(</a:t>
            </a:r>
            <a:r>
              <a:rPr lang="en-ZA" sz="9600" dirty="0" err="1" smtClean="0"/>
              <a:t>עדה</a:t>
            </a:r>
            <a:r>
              <a:rPr lang="en-ZA" sz="9600" dirty="0" smtClean="0"/>
              <a:t>). The same word is typically translated into the Greek LXX as the word </a:t>
            </a:r>
            <a:r>
              <a:rPr lang="en-ZA" sz="9600" i="1" dirty="0" err="1" smtClean="0"/>
              <a:t>sunagogay</a:t>
            </a:r>
            <a:r>
              <a:rPr lang="en-ZA" sz="9600" dirty="0" smtClean="0"/>
              <a:t>, from which we derive the word synagogue.</a:t>
            </a:r>
          </a:p>
          <a:p>
            <a:r>
              <a:rPr lang="en-ZA" sz="9600" dirty="0" smtClean="0"/>
              <a:t>In the Gospels and epistles, </a:t>
            </a:r>
            <a:r>
              <a:rPr lang="en-ZA" sz="9600" i="1" dirty="0" err="1" smtClean="0"/>
              <a:t>ekklesia</a:t>
            </a:r>
            <a:r>
              <a:rPr lang="en-ZA" sz="9600" i="1" dirty="0" smtClean="0"/>
              <a:t> </a:t>
            </a:r>
            <a:r>
              <a:rPr lang="en-ZA" sz="9600" dirty="0" smtClean="0"/>
              <a:t>seems to refer to an assembly of people, while </a:t>
            </a:r>
            <a:r>
              <a:rPr lang="en-ZA" sz="9600" i="1" dirty="0" err="1" smtClean="0"/>
              <a:t>sunagogay</a:t>
            </a:r>
            <a:r>
              <a:rPr lang="en-ZA" sz="9600" i="1" dirty="0" smtClean="0"/>
              <a:t> </a:t>
            </a:r>
            <a:r>
              <a:rPr lang="en-ZA" sz="9600" dirty="0" smtClean="0"/>
              <a:t>refers to the place of Sabbath assembly. For example, we know that the believers refer to themselves as the </a:t>
            </a:r>
            <a:r>
              <a:rPr lang="en-ZA" sz="9600" i="1" dirty="0" err="1" smtClean="0"/>
              <a:t>ekklesia</a:t>
            </a:r>
            <a:r>
              <a:rPr lang="en-ZA" sz="9600" dirty="0" smtClean="0"/>
              <a:t>, but in </a:t>
            </a:r>
            <a:r>
              <a:rPr lang="en-ZA" sz="9600" b="1" i="1" dirty="0" smtClean="0">
                <a:solidFill>
                  <a:srgbClr val="004821"/>
                </a:solidFill>
              </a:rPr>
              <a:t>1 Corinthians 11:16</a:t>
            </a:r>
            <a:r>
              <a:rPr lang="en-ZA" sz="9600" dirty="0" smtClean="0"/>
              <a:t>, Paul refers to all the synagogues of </a:t>
            </a:r>
            <a:r>
              <a:rPr lang="en-ZA" sz="9600" dirty="0" err="1" smtClean="0"/>
              <a:t>Jewery</a:t>
            </a:r>
            <a:r>
              <a:rPr lang="en-ZA" sz="9600" dirty="0" smtClean="0"/>
              <a:t> (which includes believers and nonbelievers) with the same word. The early meeting places of the believers were synagogues. In </a:t>
            </a:r>
            <a:r>
              <a:rPr lang="en-ZA" sz="9600" b="1" i="1" dirty="0" smtClean="0">
                <a:solidFill>
                  <a:srgbClr val="004821"/>
                </a:solidFill>
              </a:rPr>
              <a:t>James 2:2</a:t>
            </a:r>
            <a:r>
              <a:rPr lang="en-ZA" sz="9600" b="1" dirty="0" smtClean="0"/>
              <a:t>, </a:t>
            </a:r>
            <a:r>
              <a:rPr lang="en-ZA" sz="9600" dirty="0" smtClean="0"/>
              <a:t>the text says, </a:t>
            </a:r>
            <a:r>
              <a:rPr lang="en-ZA" sz="9600" i="1" dirty="0" smtClean="0">
                <a:solidFill>
                  <a:srgbClr val="004821"/>
                </a:solidFill>
              </a:rPr>
              <a:t>"If a man comes into your assembly (</a:t>
            </a:r>
            <a:r>
              <a:rPr lang="en-ZA" sz="9600" i="1" dirty="0" err="1" smtClean="0">
                <a:solidFill>
                  <a:srgbClr val="004821"/>
                </a:solidFill>
              </a:rPr>
              <a:t>sunagogay</a:t>
            </a:r>
            <a:r>
              <a:rPr lang="en-ZA" sz="9600" i="1" dirty="0" smtClean="0">
                <a:solidFill>
                  <a:srgbClr val="004821"/>
                </a:solidFill>
              </a:rPr>
              <a:t>)..." </a:t>
            </a:r>
            <a:r>
              <a:rPr lang="en-ZA" sz="9600" dirty="0" smtClean="0"/>
              <a:t>The English translators of the New American Standard chose to translate </a:t>
            </a:r>
            <a:r>
              <a:rPr lang="en-ZA" sz="9600" i="1" dirty="0" err="1" smtClean="0"/>
              <a:t>sunogogay</a:t>
            </a:r>
            <a:r>
              <a:rPr lang="en-ZA" sz="9600" i="1" dirty="0" smtClean="0"/>
              <a:t> </a:t>
            </a:r>
            <a:r>
              <a:rPr lang="en-ZA" sz="9600" dirty="0" smtClean="0"/>
              <a:t>in this instance as "</a:t>
            </a:r>
            <a:r>
              <a:rPr lang="en-ZA" sz="9600" i="1" dirty="0" smtClean="0"/>
              <a:t>assembly"</a:t>
            </a:r>
            <a:r>
              <a:rPr lang="en-ZA" sz="9600" dirty="0" smtClean="0"/>
              <a:t> rather than </a:t>
            </a:r>
            <a:r>
              <a:rPr lang="en-ZA" sz="9600" i="1" dirty="0" smtClean="0"/>
              <a:t>"synagogue." </a:t>
            </a:r>
            <a:r>
              <a:rPr lang="en-ZA" sz="9600" dirty="0" smtClean="0"/>
              <a:t>Translators did not want to infer that believers were meeting in synagogues. In reality, they were, and they early believers called their places of assembly synagogues.</a:t>
            </a:r>
          </a:p>
          <a:p>
            <a:r>
              <a:rPr lang="en-ZA" dirty="0" smtClean="0"/>
              <a:t> </a:t>
            </a:r>
          </a:p>
          <a:p>
            <a:endParaRPr lang="en-ZA"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7</a:t>
            </a:fld>
            <a:endParaRPr lang="en-ZA"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SABBATH</a:t>
            </a:r>
            <a:endParaRPr lang="en-ZA" dirty="0"/>
          </a:p>
        </p:txBody>
      </p:sp>
      <p:sp>
        <p:nvSpPr>
          <p:cNvPr id="3" name="Content Placeholder 2"/>
          <p:cNvSpPr>
            <a:spLocks noGrp="1"/>
          </p:cNvSpPr>
          <p:nvPr>
            <p:ph idx="1"/>
          </p:nvPr>
        </p:nvSpPr>
        <p:spPr/>
        <p:txBody>
          <a:bodyPr>
            <a:noAutofit/>
          </a:bodyPr>
          <a:lstStyle/>
          <a:p>
            <a:pPr algn="ctr">
              <a:lnSpc>
                <a:spcPts val="2400"/>
              </a:lnSpc>
            </a:pPr>
            <a:r>
              <a:rPr lang="en-ZA" i="1" dirty="0" smtClean="0">
                <a:solidFill>
                  <a:srgbClr val="004821"/>
                </a:solidFill>
              </a:rPr>
              <a:t>…“Work is done for six days, but on the seventh day it shall be set-apart to you, a Sabbath of rest to </a:t>
            </a:r>
            <a:r>
              <a:rPr lang="he-IL" i="1" dirty="0" smtClean="0">
                <a:solidFill>
                  <a:srgbClr val="004821"/>
                </a:solidFill>
              </a:rPr>
              <a:t>יהוה</a:t>
            </a:r>
            <a:r>
              <a:rPr lang="en-ZA" i="1" dirty="0" smtClean="0">
                <a:solidFill>
                  <a:srgbClr val="004821"/>
                </a:solidFill>
              </a:rPr>
              <a:t>. Anyone doing work on it is put to death. </a:t>
            </a:r>
            <a:r>
              <a:rPr lang="en-US" b="1" i="1" dirty="0" smtClean="0">
                <a:solidFill>
                  <a:srgbClr val="004821"/>
                </a:solidFill>
              </a:rPr>
              <a:t>(Exodus 35:2)</a:t>
            </a:r>
          </a:p>
          <a:p>
            <a:pPr>
              <a:lnSpc>
                <a:spcPts val="2400"/>
              </a:lnSpc>
            </a:pPr>
            <a:r>
              <a:rPr lang="en-ZA" dirty="0" smtClean="0"/>
              <a:t>The Sabbath is affectionately called the “</a:t>
            </a:r>
            <a:r>
              <a:rPr lang="en-ZA" i="1" dirty="0" smtClean="0"/>
              <a:t>wedding ring</a:t>
            </a:r>
            <a:r>
              <a:rPr lang="en-ZA" dirty="0" smtClean="0"/>
              <a:t>” and is a test to see if the bride will be a faithful bride, to rest during this appointed time with her Bridegroom. Thus the Sabbath begins the teaching of the </a:t>
            </a:r>
            <a:r>
              <a:rPr lang="en-ZA" dirty="0" err="1" smtClean="0"/>
              <a:t>mishkan</a:t>
            </a:r>
            <a:r>
              <a:rPr lang="en-ZA" dirty="0" smtClean="0"/>
              <a:t>, the Bridal chamber. </a:t>
            </a:r>
            <a:r>
              <a:rPr lang="en-ZA" i="1" dirty="0" smtClean="0"/>
              <a:t>Without the Sabbath, there is no Bridal Chamber</a:t>
            </a:r>
            <a:r>
              <a:rPr lang="en-ZA" dirty="0" smtClean="0"/>
              <a:t>. The Sabbath is a prophetic day ushering the bride to her wedding (Day of Atonement/</a:t>
            </a:r>
            <a:r>
              <a:rPr lang="en-ZA" i="1" dirty="0" smtClean="0"/>
              <a:t>Yom Kippur</a:t>
            </a:r>
            <a:r>
              <a:rPr lang="en-ZA" dirty="0" smtClean="0"/>
              <a:t>). The Sabbath also represents the last feast day after the seven day Feast of Tabernacles/</a:t>
            </a:r>
            <a:r>
              <a:rPr lang="en-ZA" i="1" dirty="0" err="1" smtClean="0"/>
              <a:t>Sukkot</a:t>
            </a:r>
            <a:r>
              <a:rPr lang="en-ZA" dirty="0" smtClean="0"/>
              <a:t> (the wedding reception) called the Eighth Day/</a:t>
            </a:r>
            <a:r>
              <a:rPr lang="en-ZA" i="1" dirty="0" err="1" smtClean="0"/>
              <a:t>Shemini</a:t>
            </a:r>
            <a:r>
              <a:rPr lang="en-ZA" i="1" dirty="0" smtClean="0"/>
              <a:t> </a:t>
            </a:r>
            <a:r>
              <a:rPr lang="en-ZA" i="1" dirty="0" err="1" smtClean="0"/>
              <a:t>Atzeret</a:t>
            </a:r>
            <a:r>
              <a:rPr lang="en-ZA" dirty="0" smtClean="0"/>
              <a:t>. </a:t>
            </a:r>
            <a:r>
              <a:rPr lang="en-ZA" dirty="0" err="1" smtClean="0"/>
              <a:t>Shemini</a:t>
            </a:r>
            <a:r>
              <a:rPr lang="en-ZA" dirty="0" smtClean="0"/>
              <a:t> </a:t>
            </a:r>
            <a:r>
              <a:rPr lang="en-ZA" dirty="0" err="1" smtClean="0"/>
              <a:t>Atzeret</a:t>
            </a:r>
            <a:r>
              <a:rPr lang="en-ZA" dirty="0" smtClean="0"/>
              <a:t> is likened to the Bridegroom asking the Bride to linger one extra day with Him after all the wedding guests have returned home. That extra day is as a thousand years representing eternity, beyond the 7000th year – back to </a:t>
            </a:r>
            <a:r>
              <a:rPr lang="en-ZA" i="1" dirty="0" smtClean="0"/>
              <a:t>The Garden</a:t>
            </a:r>
            <a:r>
              <a:rPr lang="en-ZA" dirty="0" smtClean="0"/>
              <a:t> </a:t>
            </a:r>
            <a:r>
              <a:rPr lang="en-ZA" i="1" dirty="0" smtClean="0">
                <a:solidFill>
                  <a:srgbClr val="004821"/>
                </a:solidFill>
              </a:rPr>
              <a:t>(Hebrews 3:1-4:16).</a:t>
            </a:r>
            <a:endParaRPr lang="en-ZA" i="1" dirty="0">
              <a:solidFill>
                <a:srgbClr val="004821"/>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8</a:t>
            </a:fld>
            <a:endParaRPr lang="en-ZA"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KINDLE STRIFE</a:t>
            </a:r>
            <a:endParaRPr lang="en-ZA" dirty="0"/>
          </a:p>
        </p:txBody>
      </p:sp>
      <p:sp>
        <p:nvSpPr>
          <p:cNvPr id="3" name="Content Placeholder 2"/>
          <p:cNvSpPr>
            <a:spLocks noGrp="1"/>
          </p:cNvSpPr>
          <p:nvPr>
            <p:ph idx="1"/>
          </p:nvPr>
        </p:nvSpPr>
        <p:spPr>
          <a:xfrm>
            <a:off x="323528" y="1600200"/>
            <a:ext cx="8496944" cy="5257800"/>
          </a:xfrm>
        </p:spPr>
        <p:txBody>
          <a:bodyPr>
            <a:normAutofit fontScale="25000" lnSpcReduction="20000"/>
          </a:bodyPr>
          <a:lstStyle/>
          <a:p>
            <a:pPr algn="ctr">
              <a:lnSpc>
                <a:spcPts val="2100"/>
              </a:lnSpc>
            </a:pPr>
            <a:r>
              <a:rPr lang="en-ZA" sz="9600" i="1" dirty="0" smtClean="0">
                <a:solidFill>
                  <a:srgbClr val="004821"/>
                </a:solidFill>
              </a:rPr>
              <a:t>“Do not kindle a fire in any of your dwellings on the Sabbath day.” </a:t>
            </a:r>
          </a:p>
          <a:p>
            <a:pPr algn="ctr">
              <a:lnSpc>
                <a:spcPts val="2100"/>
              </a:lnSpc>
            </a:pPr>
            <a:r>
              <a:rPr lang="en-ZA" sz="9600" b="1" i="1" dirty="0" smtClean="0">
                <a:solidFill>
                  <a:srgbClr val="004821"/>
                </a:solidFill>
              </a:rPr>
              <a:t>(Exodus 35:3)</a:t>
            </a:r>
          </a:p>
          <a:p>
            <a:pPr>
              <a:lnSpc>
                <a:spcPts val="2100"/>
              </a:lnSpc>
            </a:pPr>
            <a:r>
              <a:rPr lang="en-ZA" sz="9600" dirty="0" smtClean="0"/>
              <a:t>The Hebrew reads </a:t>
            </a:r>
            <a:r>
              <a:rPr lang="en-ZA" sz="9600" i="1" dirty="0" smtClean="0">
                <a:solidFill>
                  <a:srgbClr val="004821"/>
                </a:solidFill>
              </a:rPr>
              <a:t>“La </a:t>
            </a:r>
            <a:r>
              <a:rPr lang="en-ZA" sz="9600" i="1" dirty="0" err="1" smtClean="0">
                <a:solidFill>
                  <a:srgbClr val="004821"/>
                </a:solidFill>
              </a:rPr>
              <a:t>t‟ba‟aroo</a:t>
            </a:r>
            <a:r>
              <a:rPr lang="en-ZA" sz="9600" i="1" dirty="0" smtClean="0">
                <a:solidFill>
                  <a:srgbClr val="004821"/>
                </a:solidFill>
              </a:rPr>
              <a:t> </a:t>
            </a:r>
            <a:r>
              <a:rPr lang="en-ZA" sz="9600" i="1" dirty="0" err="1" smtClean="0">
                <a:solidFill>
                  <a:srgbClr val="004821"/>
                </a:solidFill>
              </a:rPr>
              <a:t>esh</a:t>
            </a:r>
            <a:r>
              <a:rPr lang="en-ZA" sz="9600" i="1" dirty="0" smtClean="0">
                <a:solidFill>
                  <a:srgbClr val="004821"/>
                </a:solidFill>
              </a:rPr>
              <a:t> </a:t>
            </a:r>
            <a:r>
              <a:rPr lang="en-ZA" sz="9600" i="1" dirty="0" err="1" smtClean="0">
                <a:solidFill>
                  <a:srgbClr val="004821"/>
                </a:solidFill>
              </a:rPr>
              <a:t>b‟chal</a:t>
            </a:r>
            <a:r>
              <a:rPr lang="en-ZA" sz="9600" i="1" dirty="0" smtClean="0">
                <a:solidFill>
                  <a:srgbClr val="004821"/>
                </a:solidFill>
              </a:rPr>
              <a:t> </a:t>
            </a:r>
            <a:r>
              <a:rPr lang="en-ZA" sz="9600" i="1" dirty="0" err="1" smtClean="0">
                <a:solidFill>
                  <a:srgbClr val="004821"/>
                </a:solidFill>
              </a:rPr>
              <a:t>moshav</a:t>
            </a:r>
            <a:r>
              <a:rPr lang="en-ZA" sz="9600" i="1" dirty="0" smtClean="0">
                <a:solidFill>
                  <a:srgbClr val="004821"/>
                </a:solidFill>
              </a:rPr>
              <a:t> „</a:t>
            </a:r>
            <a:r>
              <a:rPr lang="en-ZA" sz="9600" i="1" dirty="0" err="1" smtClean="0">
                <a:solidFill>
                  <a:srgbClr val="004821"/>
                </a:solidFill>
              </a:rPr>
              <a:t>techem</a:t>
            </a:r>
            <a:r>
              <a:rPr lang="en-ZA" sz="9600" i="1" dirty="0" smtClean="0">
                <a:solidFill>
                  <a:srgbClr val="004821"/>
                </a:solidFill>
              </a:rPr>
              <a:t> </a:t>
            </a:r>
            <a:r>
              <a:rPr lang="en-ZA" sz="9600" i="1" dirty="0" err="1" smtClean="0">
                <a:solidFill>
                  <a:srgbClr val="004821"/>
                </a:solidFill>
              </a:rPr>
              <a:t>be‟a</a:t>
            </a:r>
            <a:r>
              <a:rPr lang="en-ZA" sz="9600" i="1" dirty="0" smtClean="0">
                <a:solidFill>
                  <a:srgbClr val="004821"/>
                </a:solidFill>
              </a:rPr>
              <a:t> </a:t>
            </a:r>
            <a:r>
              <a:rPr lang="en-ZA" sz="9600" i="1" dirty="0" err="1" smtClean="0">
                <a:solidFill>
                  <a:srgbClr val="004821"/>
                </a:solidFill>
              </a:rPr>
              <a:t>yom</a:t>
            </a:r>
            <a:r>
              <a:rPr lang="en-ZA" sz="9600" i="1" dirty="0" smtClean="0">
                <a:solidFill>
                  <a:srgbClr val="004821"/>
                </a:solidFill>
              </a:rPr>
              <a:t> ha Shabbat”. </a:t>
            </a:r>
            <a:r>
              <a:rPr lang="en-ZA" sz="9600" dirty="0" smtClean="0"/>
              <a:t>Most read this as, “</a:t>
            </a:r>
            <a:r>
              <a:rPr lang="en-ZA" sz="9600" i="1" dirty="0" smtClean="0"/>
              <a:t>Do not kindle a fire in any of your dwellings on the Sabbath day”.</a:t>
            </a:r>
            <a:r>
              <a:rPr lang="en-ZA" sz="9600" dirty="0" smtClean="0"/>
              <a:t> The word for “</a:t>
            </a:r>
            <a:r>
              <a:rPr lang="en-ZA" sz="9600" i="1" dirty="0" smtClean="0"/>
              <a:t>kindle</a:t>
            </a:r>
            <a:r>
              <a:rPr lang="en-ZA" sz="9600" dirty="0" smtClean="0"/>
              <a:t>” is </a:t>
            </a:r>
            <a:r>
              <a:rPr lang="en-ZA" sz="9600" i="1" dirty="0" smtClean="0"/>
              <a:t>“</a:t>
            </a:r>
            <a:r>
              <a:rPr lang="en-ZA" sz="9600" i="1" dirty="0" err="1" smtClean="0"/>
              <a:t>ba‟ar</a:t>
            </a:r>
            <a:r>
              <a:rPr lang="en-ZA" sz="9600" i="1" dirty="0" smtClean="0"/>
              <a:t>”. </a:t>
            </a:r>
            <a:r>
              <a:rPr lang="en-ZA" sz="9600" dirty="0" smtClean="0"/>
              <a:t>Here, it is preceded by </a:t>
            </a:r>
            <a:r>
              <a:rPr lang="en-ZA" sz="9600" i="1" dirty="0" smtClean="0"/>
              <a:t>“lamed-aleph</a:t>
            </a:r>
            <a:r>
              <a:rPr lang="en-ZA" sz="9600" dirty="0" smtClean="0"/>
              <a:t>” or “</a:t>
            </a:r>
            <a:r>
              <a:rPr lang="en-ZA" sz="9600" i="1" dirty="0" smtClean="0"/>
              <a:t>La</a:t>
            </a:r>
            <a:r>
              <a:rPr lang="en-ZA" sz="9600" dirty="0" smtClean="0"/>
              <a:t>” which means “</a:t>
            </a:r>
            <a:r>
              <a:rPr lang="en-ZA" sz="9600" i="1" dirty="0" smtClean="0"/>
              <a:t>do not</a:t>
            </a:r>
            <a:r>
              <a:rPr lang="en-ZA" sz="9600" dirty="0" smtClean="0"/>
              <a:t>” or “</a:t>
            </a:r>
            <a:r>
              <a:rPr lang="en-ZA" sz="9600" i="1" dirty="0" smtClean="0"/>
              <a:t>NO!” </a:t>
            </a:r>
            <a:r>
              <a:rPr lang="en-ZA" sz="9600" dirty="0" smtClean="0"/>
              <a:t>By adding the </a:t>
            </a:r>
            <a:r>
              <a:rPr lang="en-ZA" sz="9600" i="1" dirty="0" smtClean="0"/>
              <a:t>“</a:t>
            </a:r>
            <a:r>
              <a:rPr lang="en-ZA" sz="9600" i="1" dirty="0" err="1" smtClean="0"/>
              <a:t>vav</a:t>
            </a:r>
            <a:r>
              <a:rPr lang="en-ZA" sz="9600" i="1" dirty="0" smtClean="0"/>
              <a:t>” </a:t>
            </a:r>
            <a:r>
              <a:rPr lang="en-ZA" sz="9600" dirty="0" smtClean="0"/>
              <a:t>or </a:t>
            </a:r>
            <a:r>
              <a:rPr lang="en-ZA" sz="9600" i="1" dirty="0" smtClean="0"/>
              <a:t>“</a:t>
            </a:r>
            <a:r>
              <a:rPr lang="en-ZA" sz="9600" i="1" dirty="0" err="1" smtClean="0"/>
              <a:t>oo</a:t>
            </a:r>
            <a:r>
              <a:rPr lang="en-ZA" sz="9600" i="1" dirty="0" smtClean="0"/>
              <a:t>” </a:t>
            </a:r>
            <a:r>
              <a:rPr lang="en-ZA" sz="9600" dirty="0" smtClean="0"/>
              <a:t>on the end, referring to </a:t>
            </a:r>
            <a:r>
              <a:rPr lang="en-ZA" sz="9600" i="1" dirty="0" smtClean="0"/>
              <a:t>“you”, </a:t>
            </a:r>
            <a:r>
              <a:rPr lang="en-ZA" sz="9600" dirty="0" smtClean="0"/>
              <a:t>we read “</a:t>
            </a:r>
            <a:r>
              <a:rPr lang="en-ZA" sz="9600" i="1" dirty="0" smtClean="0"/>
              <a:t>Do not kindle you…” </a:t>
            </a:r>
            <a:r>
              <a:rPr lang="en-ZA" sz="9600" dirty="0" smtClean="0"/>
              <a:t>The root word here “</a:t>
            </a:r>
            <a:r>
              <a:rPr lang="en-ZA" sz="9600" i="1" dirty="0" err="1" smtClean="0"/>
              <a:t>ba‟ar</a:t>
            </a:r>
            <a:r>
              <a:rPr lang="en-ZA" sz="9600" i="1" dirty="0" smtClean="0"/>
              <a:t>”</a:t>
            </a:r>
            <a:r>
              <a:rPr lang="en-ZA" sz="9600" dirty="0" smtClean="0"/>
              <a:t> also translates as “</a:t>
            </a:r>
            <a:r>
              <a:rPr lang="en-ZA" sz="9600" i="1" dirty="0" smtClean="0"/>
              <a:t>to burn</a:t>
            </a:r>
            <a:r>
              <a:rPr lang="en-ZA" sz="9600" dirty="0" smtClean="0"/>
              <a:t>”, as in fire or wrath or to “</a:t>
            </a:r>
            <a:r>
              <a:rPr lang="en-ZA" sz="9600" i="1" dirty="0" smtClean="0"/>
              <a:t>be stupid” </a:t>
            </a:r>
            <a:r>
              <a:rPr lang="en-ZA" sz="9600" dirty="0" smtClean="0"/>
              <a:t>or “</a:t>
            </a:r>
            <a:r>
              <a:rPr lang="en-ZA" sz="9600" i="1" dirty="0" smtClean="0"/>
              <a:t>be barbaric”. </a:t>
            </a:r>
            <a:r>
              <a:rPr lang="en-ZA" sz="9600" dirty="0" smtClean="0"/>
              <a:t>“</a:t>
            </a:r>
            <a:r>
              <a:rPr lang="en-ZA" sz="9600" i="1" dirty="0" smtClean="0"/>
              <a:t>Aleph-shin”, </a:t>
            </a:r>
            <a:r>
              <a:rPr lang="en-ZA" sz="9600" dirty="0" smtClean="0"/>
              <a:t>spelling “</a:t>
            </a:r>
            <a:r>
              <a:rPr lang="en-ZA" sz="9600" i="1" dirty="0" err="1" smtClean="0"/>
              <a:t>esh</a:t>
            </a:r>
            <a:r>
              <a:rPr lang="en-ZA" sz="9600" i="1" dirty="0" smtClean="0"/>
              <a:t>”</a:t>
            </a:r>
            <a:r>
              <a:rPr lang="en-ZA" sz="9600" dirty="0" smtClean="0"/>
              <a:t> or “</a:t>
            </a:r>
            <a:r>
              <a:rPr lang="en-ZA" sz="9600" i="1" dirty="0" err="1" smtClean="0"/>
              <a:t>ish</a:t>
            </a:r>
            <a:r>
              <a:rPr lang="en-ZA" sz="9600" i="1" dirty="0" smtClean="0"/>
              <a:t>”</a:t>
            </a:r>
            <a:r>
              <a:rPr lang="en-ZA" sz="9600" dirty="0" smtClean="0"/>
              <a:t> also has a number of meanings and connotations, such as; </a:t>
            </a:r>
            <a:r>
              <a:rPr lang="en-ZA" sz="9600" i="1" dirty="0" smtClean="0"/>
              <a:t>“fire”, “anger”, “wrath”, “strife” </a:t>
            </a:r>
            <a:r>
              <a:rPr lang="en-ZA" sz="9600" dirty="0" smtClean="0"/>
              <a:t>and </a:t>
            </a:r>
            <a:r>
              <a:rPr lang="en-ZA" sz="9600" i="1" dirty="0" smtClean="0"/>
              <a:t>“destruction” </a:t>
            </a:r>
            <a:r>
              <a:rPr lang="en-ZA" sz="9600" dirty="0" smtClean="0"/>
              <a:t>as well as </a:t>
            </a:r>
            <a:r>
              <a:rPr lang="en-ZA" sz="9600" i="1" dirty="0" smtClean="0"/>
              <a:t>“man”.</a:t>
            </a:r>
            <a:r>
              <a:rPr lang="en-ZA" sz="9600" dirty="0" smtClean="0"/>
              <a:t> The DHV, reads </a:t>
            </a:r>
            <a:r>
              <a:rPr lang="en-ZA" sz="9600" b="1" i="1" dirty="0" smtClean="0">
                <a:solidFill>
                  <a:srgbClr val="004821"/>
                </a:solidFill>
              </a:rPr>
              <a:t>Exodus 35:1-3, </a:t>
            </a:r>
            <a:r>
              <a:rPr lang="en-ZA" sz="9600" i="1" dirty="0" smtClean="0">
                <a:solidFill>
                  <a:srgbClr val="004821"/>
                </a:solidFill>
              </a:rPr>
              <a:t>…Do not kindle strife in any of your colonies on the Sabbath day.” </a:t>
            </a:r>
            <a:r>
              <a:rPr lang="en-ZA" sz="9600" dirty="0" smtClean="0"/>
              <a:t>Instead of </a:t>
            </a:r>
            <a:r>
              <a:rPr lang="en-ZA" sz="9600" i="1" dirty="0" smtClean="0"/>
              <a:t>“kindle”, </a:t>
            </a:r>
            <a:r>
              <a:rPr lang="en-ZA" sz="9600" dirty="0" smtClean="0"/>
              <a:t>use </a:t>
            </a:r>
            <a:r>
              <a:rPr lang="en-ZA" sz="9600" i="1" dirty="0" smtClean="0"/>
              <a:t>“be stupid” </a:t>
            </a:r>
            <a:r>
              <a:rPr lang="en-ZA" sz="9600" dirty="0" smtClean="0"/>
              <a:t>and for </a:t>
            </a:r>
            <a:r>
              <a:rPr lang="en-ZA" sz="9600" i="1" dirty="0" smtClean="0"/>
              <a:t>“strife”, </a:t>
            </a:r>
            <a:r>
              <a:rPr lang="en-ZA" sz="9600" dirty="0" smtClean="0"/>
              <a:t>you can use</a:t>
            </a:r>
            <a:r>
              <a:rPr lang="en-ZA" sz="9600" i="1" dirty="0" smtClean="0"/>
              <a:t> </a:t>
            </a:r>
            <a:r>
              <a:rPr lang="en-ZA" sz="9600" dirty="0" smtClean="0"/>
              <a:t>“</a:t>
            </a:r>
            <a:r>
              <a:rPr lang="en-ZA" sz="9600" i="1" dirty="0" smtClean="0"/>
              <a:t>anger”, “wrath” or “destruction”</a:t>
            </a:r>
            <a:r>
              <a:rPr lang="en-ZA" sz="9600" dirty="0" smtClean="0"/>
              <a:t>. Example: </a:t>
            </a:r>
            <a:r>
              <a:rPr lang="en-ZA" sz="9600" i="1" dirty="0" smtClean="0"/>
              <a:t>“</a:t>
            </a:r>
            <a:r>
              <a:rPr lang="en-ZA" sz="9600" i="1" dirty="0" err="1" smtClean="0"/>
              <a:t>Don‟t</a:t>
            </a:r>
            <a:r>
              <a:rPr lang="en-ZA" sz="9600" i="1" dirty="0" smtClean="0"/>
              <a:t> be stupid with anger in your colonies on Shabbat.” </a:t>
            </a:r>
            <a:r>
              <a:rPr lang="en-ZA" sz="9600" dirty="0" smtClean="0"/>
              <a:t>Remember,</a:t>
            </a:r>
            <a:r>
              <a:rPr lang="en-ZA" sz="9600" i="1" dirty="0" smtClean="0"/>
              <a:t> “Love </a:t>
            </a:r>
            <a:r>
              <a:rPr lang="he-IL" sz="9600" i="1" dirty="0" smtClean="0"/>
              <a:t>יהוה</a:t>
            </a:r>
            <a:r>
              <a:rPr lang="en-ZA" sz="9600" i="1" dirty="0" smtClean="0"/>
              <a:t>” </a:t>
            </a:r>
            <a:r>
              <a:rPr lang="en-ZA" sz="9600" dirty="0" smtClean="0"/>
              <a:t>and </a:t>
            </a:r>
            <a:r>
              <a:rPr lang="en-ZA" sz="9600" i="1" dirty="0" smtClean="0"/>
              <a:t>“Love your Neighbour” </a:t>
            </a:r>
            <a:r>
              <a:rPr lang="en-ZA" sz="9600" dirty="0" smtClean="0"/>
              <a:t>as yourself; or at least, love your neighbour enough to let him have Shabbat Shalom and set the day apart to Elohim as He commanded. </a:t>
            </a:r>
          </a:p>
          <a:p>
            <a:endParaRPr lang="en-ZA" i="1" dirty="0" smtClean="0">
              <a:solidFill>
                <a:srgbClr val="004821"/>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9</a:t>
            </a:fld>
            <a:endParaRPr lang="en-ZA" dirty="0"/>
          </a:p>
        </p:txBody>
      </p:sp>
    </p:spTree>
  </p:cSld>
  <p:clrMapOvr>
    <a:masterClrMapping/>
  </p:clrMapOvr>
</p:sld>
</file>

<file path=ppt/theme/theme1.xml><?xml version="1.0" encoding="utf-8"?>
<a:theme xmlns:a="http://schemas.openxmlformats.org/drawingml/2006/main" name="Office Theme">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36024</TotalTime>
  <Words>7108</Words>
  <Application>Microsoft Office PowerPoint</Application>
  <PresentationFormat>On-screen Show (4:3)</PresentationFormat>
  <Paragraphs>271</Paragraphs>
  <Slides>44</Slides>
  <Notes>1</Notes>
  <HiddenSlides>0</HiddenSlides>
  <MMClips>0</MMClips>
  <ScaleCrop>false</ScaleCrop>
  <HeadingPairs>
    <vt:vector size="4" baseType="variant">
      <vt:variant>
        <vt:lpstr>Theme</vt:lpstr>
      </vt:variant>
      <vt:variant>
        <vt:i4>1</vt:i4>
      </vt:variant>
      <vt:variant>
        <vt:lpstr>Slide Titles</vt:lpstr>
      </vt:variant>
      <vt:variant>
        <vt:i4>44</vt:i4>
      </vt:variant>
    </vt:vector>
  </HeadingPairs>
  <TitlesOfParts>
    <vt:vector size="45" baseType="lpstr">
      <vt:lpstr>Office Theme</vt:lpstr>
      <vt:lpstr>Slide 1</vt:lpstr>
      <vt:lpstr>RECOGNITION</vt:lpstr>
      <vt:lpstr>VAYAK’HEL ‘And he assembled”</vt:lpstr>
      <vt:lpstr>GATHERING</vt:lpstr>
      <vt:lpstr>ONE PEOPLE</vt:lpstr>
      <vt:lpstr>EKKLESIA</vt:lpstr>
      <vt:lpstr>SYNAGOGUE</vt:lpstr>
      <vt:lpstr>SABBATH</vt:lpstr>
      <vt:lpstr>KINDLE STRIFE</vt:lpstr>
      <vt:lpstr>“INSTEAD OF” TRANSLATION</vt:lpstr>
      <vt:lpstr>KINDLE: Fire, Wrath, Compassion</vt:lpstr>
      <vt:lpstr>KINDLED</vt:lpstr>
      <vt:lpstr>THE OFFERINGS</vt:lpstr>
      <vt:lpstr>HEART LIFTED</vt:lpstr>
      <vt:lpstr>LEADERS REBUKED</vt:lpstr>
      <vt:lpstr>WHOSE SPIRIT MOVED HIM</vt:lpstr>
      <vt:lpstr>PEOPLE RESTRAINED</vt:lpstr>
      <vt:lpstr>BEZALEL</vt:lpstr>
      <vt:lpstr>HIS SHADOW IS HIS SPIRIT.</vt:lpstr>
      <vt:lpstr>BIRD IMAGERY</vt:lpstr>
      <vt:lpstr>PICTURE OF THE MESSIAH</vt:lpstr>
      <vt:lpstr>SPIRIT OF יהוה</vt:lpstr>
      <vt:lpstr>WISDOM, UNDERSTANDING, AND KNOWLEDGE</vt:lpstr>
      <vt:lpstr>KNOWLEDGE</vt:lpstr>
      <vt:lpstr>UNDERSTANDING</vt:lpstr>
      <vt:lpstr>WISDOM</vt:lpstr>
      <vt:lpstr>WISDOM con’t</vt:lpstr>
      <vt:lpstr>THE TABERNACLE</vt:lpstr>
      <vt:lpstr>WORKMANSHIP</vt:lpstr>
      <vt:lpstr>INDIVIDUAL TABERNACLES</vt:lpstr>
      <vt:lpstr>PROPHETIC PICTURE</vt:lpstr>
      <vt:lpstr>BUILD</vt:lpstr>
      <vt:lpstr>JUDGEMENT AND PRAISE</vt:lpstr>
      <vt:lpstr>153</vt:lpstr>
      <vt:lpstr>CALEB</vt:lpstr>
      <vt:lpstr>THE ARK</vt:lpstr>
      <vt:lpstr>TABLE</vt:lpstr>
      <vt:lpstr>MENORAH</vt:lpstr>
      <vt:lpstr>KNOPS FLOWERS AND BOWLS</vt:lpstr>
      <vt:lpstr>THE ALTAR OF INCENSE</vt:lpstr>
      <vt:lpstr>ANOINTING OIL</vt:lpstr>
      <vt:lpstr>BRAZEN ALTAR</vt:lpstr>
      <vt:lpstr>BASIN OF BRONZE</vt:lpstr>
      <vt:lpstr>COURTYARD</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Dennis Casper Kotze</dc:creator>
  <cp:lastModifiedBy>Dennis Casper Kotze</cp:lastModifiedBy>
  <cp:revision>940</cp:revision>
  <dcterms:created xsi:type="dcterms:W3CDTF">2010-10-31T07:41:47Z</dcterms:created>
  <dcterms:modified xsi:type="dcterms:W3CDTF">2014-03-01T13:54:40Z</dcterms:modified>
</cp:coreProperties>
</file>